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эффективные меры поддержки со стороны государства, % 2017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Страховая поддержка экспортёров</c:v>
                </c:pt>
                <c:pt idx="1">
                  <c:v>Консультационная и иная нефинансовая поддержка</c:v>
                </c:pt>
                <c:pt idx="2">
                  <c:v>Финансирование инвестиционных проектов институтами развития путем их вхождения в капитал компании</c:v>
                </c:pt>
                <c:pt idx="3">
                  <c:v>Поддержка участия в выставках и ярмарках</c:v>
                </c:pt>
                <c:pt idx="4">
                  <c:v>Установление на законодательном уровне гарантий и преференций в рамках осуществления государственных и муниципальных закупок и закупок компаний с госучастием</c:v>
                </c:pt>
                <c:pt idx="5">
                  <c:v>Предоставление недвижимого имущества (в т.ч. аренда) на льготных условиях</c:v>
                </c:pt>
                <c:pt idx="6">
                  <c:v>Предоставление инфраструктуры, необходимой для осуществления предпринимательской деятельности / доступ по льготной стоимости</c:v>
                </c:pt>
                <c:pt idx="7">
                  <c:v>Льготы по таможенным платежам и пошлинам</c:v>
                </c:pt>
                <c:pt idx="8">
                  <c:v>Грантовое финансирование</c:v>
                </c:pt>
                <c:pt idx="9">
                  <c:v>Предоставление государственных гарантий</c:v>
                </c:pt>
                <c:pt idx="10">
                  <c:v>Фиксация уровня фискальной нагрузки на период реализации инвестиционного проекта</c:v>
                </c:pt>
                <c:pt idx="11">
                  <c:v>Кредитование инвестиционных проектов институтами развития</c:v>
                </c:pt>
                <c:pt idx="12">
                  <c:v>Субсидирование за счет за счет бюджетных средств отдельных расходов компании</c:v>
                </c:pt>
                <c:pt idx="13">
                  <c:v>Субсидирование процентной ставки по заемным средствам </c:v>
                </c:pt>
                <c:pt idx="14">
                  <c:v>Налоговые льготы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0.7</c:v>
                </c:pt>
                <c:pt idx="1">
                  <c:v>1.4</c:v>
                </c:pt>
                <c:pt idx="2">
                  <c:v>4.9000000000000004</c:v>
                </c:pt>
                <c:pt idx="3">
                  <c:v>8.4</c:v>
                </c:pt>
                <c:pt idx="4">
                  <c:v>9.1</c:v>
                </c:pt>
                <c:pt idx="5">
                  <c:v>12.6</c:v>
                </c:pt>
                <c:pt idx="6">
                  <c:v>14.7</c:v>
                </c:pt>
                <c:pt idx="7">
                  <c:v>15.4</c:v>
                </c:pt>
                <c:pt idx="8">
                  <c:v>15.4</c:v>
                </c:pt>
                <c:pt idx="9">
                  <c:v>16.100000000000001</c:v>
                </c:pt>
                <c:pt idx="10">
                  <c:v>17.5</c:v>
                </c:pt>
                <c:pt idx="11">
                  <c:v>18.899999999999999</c:v>
                </c:pt>
                <c:pt idx="12">
                  <c:v>33.6</c:v>
                </c:pt>
                <c:pt idx="13">
                  <c:v>46.2</c:v>
                </c:pt>
                <c:pt idx="14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7-4B9A-BB3A-12644F80FA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5871192"/>
        <c:axId val="225880704"/>
      </c:barChart>
      <c:catAx>
        <c:axId val="22587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5880704"/>
        <c:crosses val="autoZero"/>
        <c:auto val="1"/>
        <c:lblAlgn val="ctr"/>
        <c:lblOffset val="100"/>
        <c:noMultiLvlLbl val="0"/>
      </c:catAx>
      <c:valAx>
        <c:axId val="22588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871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0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3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5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2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6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br>
              <a:rPr lang="ru-RU" sz="28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  <a:t>Предложения участников Съезда РСПП </a:t>
            </a:r>
            <a:b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  <a:t>по ключевым направлениям </a:t>
            </a:r>
            <a:b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  <a:t>государственной политики на перспективу </a:t>
            </a:r>
            <a:b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3300" b="1" dirty="0">
                <a:solidFill>
                  <a:srgbClr val="0F026E"/>
                </a:solidFill>
                <a:latin typeface="Candara" panose="020E0502030303020204" pitchFamily="34" charset="0"/>
              </a:rPr>
              <a:t>(г. Москва, 9 февраля 2018 г.)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525219"/>
            <a:ext cx="10058400" cy="176652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ЗАСЕДАНИЕ ПРАВЛЕНИЯ</a:t>
            </a:r>
            <a:b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 РЕГИОНАЛЬНОГО ОБЪЕДИНЕНИЯ РАБОТОДАТЕЛЕЙ</a:t>
            </a:r>
            <a:b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«СОЮЗ ПРОМЫШЛЕННИКОВ И ПРЕДПРИНИМАТЕЛЕЙ </a:t>
            </a:r>
            <a:b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</a:b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РЕСПУБЛИКИ МОРДОВИЯ»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21 </a:t>
            </a: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февраля 2018 год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F026E"/>
                </a:solidFill>
                <a:latin typeface="Candara" panose="020E0502030303020204" pitchFamily="34" charset="0"/>
              </a:rPr>
              <a:t>Г. </a:t>
            </a:r>
            <a:r>
              <a:rPr lang="ru-RU" sz="2000" b="1" dirty="0" err="1">
                <a:solidFill>
                  <a:srgbClr val="0F026E"/>
                </a:solidFill>
                <a:latin typeface="Candara" panose="020E0502030303020204" pitchFamily="34" charset="0"/>
              </a:rPr>
              <a:t>саранск</a:t>
            </a:r>
            <a:endParaRPr lang="ru-RU" sz="2000" b="1" dirty="0">
              <a:solidFill>
                <a:srgbClr val="0F026E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223" y="225394"/>
            <a:ext cx="2701081" cy="2316638"/>
          </a:xfrm>
          <a:prstGeom prst="rect">
            <a:avLst/>
          </a:prstGeom>
        </p:spPr>
      </p:pic>
      <p:pic>
        <p:nvPicPr>
          <p:cNvPr id="1026" name="Picture 2" descr="Картинки по запросу РСПП логотип png">
            <a:extLst>
              <a:ext uri="{FF2B5EF4-FFF2-40B4-BE49-F238E27FC236}">
                <a16:creationId xmlns:a16="http://schemas.microsoft.com/office/drawing/2014/main" id="{60AD29CF-1BFF-439F-A458-768857E6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63" y="-65988"/>
            <a:ext cx="4310317" cy="30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3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01B28-621F-4C2A-9B7B-F724A976F90F}"/>
              </a:ext>
            </a:extLst>
          </p:cNvPr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09" y="1"/>
            <a:ext cx="8830491" cy="633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9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08746-3864-4DCD-82F9-9E1CC349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88" y="0"/>
            <a:ext cx="9602848" cy="62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89A1B-26FC-4F60-A143-850ED300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45" y="0"/>
            <a:ext cx="9036461" cy="62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2E9E9-28C9-4EAD-B143-A36E288E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36" y="0"/>
            <a:ext cx="9242778" cy="63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37F72E-F32D-4C34-A51E-3898F288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31" y="0"/>
            <a:ext cx="9469961" cy="63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E627E-28D5-49B7-AF2D-10609C12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24" y="69669"/>
            <a:ext cx="9047351" cy="62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6FFF2C-3D41-46FF-BFD8-D7427E99A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615615"/>
              </p:ext>
            </p:extLst>
          </p:nvPr>
        </p:nvGraphicFramePr>
        <p:xfrm>
          <a:off x="278674" y="-47626"/>
          <a:ext cx="11599817" cy="650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43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2D586-CCBE-4895-A99E-8ABB2BEA1157}"/>
              </a:ext>
            </a:extLst>
          </p:cNvPr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59" y="148046"/>
            <a:ext cx="8893221" cy="613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1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E2B9E-3A75-4385-A10C-650E9B87BD86}"/>
              </a:ext>
            </a:extLst>
          </p:cNvPr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95794"/>
            <a:ext cx="8788717" cy="622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2269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1346</TotalTime>
  <Words>14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Ретро</vt:lpstr>
      <vt:lpstr> Предложения участников Съезда РСПП  по ключевым направлениям  государственной политики на перспективу  (г. Москва, 9 февраля 2018 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 ЧЛЕНОВ РЕГИОНАЛЬНОГО ОБЪЕДИНЕНИЯ РАБОТОДАТЕЛЕЙ «СОЮЗ ПРОМЫШЛЕННИКОВ И ПРЕДПРИНИМАТЕЛЕЙ  РЕСПУБЛИКИ МОРДОВИЯ»</dc:title>
  <dc:creator>Исмаилова Диана</dc:creator>
  <cp:lastModifiedBy>Исмаилова Диана</cp:lastModifiedBy>
  <cp:revision>118</cp:revision>
  <cp:lastPrinted>2017-03-18T06:10:50Z</cp:lastPrinted>
  <dcterms:created xsi:type="dcterms:W3CDTF">2017-03-16T15:28:29Z</dcterms:created>
  <dcterms:modified xsi:type="dcterms:W3CDTF">2018-02-20T15:08:53Z</dcterms:modified>
</cp:coreProperties>
</file>