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2" r:id="rId4"/>
    <p:sldId id="283" r:id="rId5"/>
    <p:sldId id="280" r:id="rId6"/>
    <p:sldId id="281" r:id="rId7"/>
    <p:sldId id="260" r:id="rId8"/>
    <p:sldId id="264" r:id="rId9"/>
    <p:sldId id="274" r:id="rId10"/>
    <p:sldId id="273" r:id="rId11"/>
    <p:sldId id="275" r:id="rId12"/>
    <p:sldId id="259" r:id="rId13"/>
    <p:sldId id="284" r:id="rId14"/>
    <p:sldId id="278" r:id="rId15"/>
    <p:sldId id="265" r:id="rId16"/>
    <p:sldId id="279" r:id="rId17"/>
    <p:sldId id="266" r:id="rId18"/>
    <p:sldId id="292" r:id="rId19"/>
    <p:sldId id="286" r:id="rId20"/>
    <p:sldId id="290" r:id="rId21"/>
    <p:sldId id="282" r:id="rId22"/>
    <p:sldId id="269" r:id="rId23"/>
    <p:sldId id="271" r:id="rId24"/>
    <p:sldId id="270" r:id="rId2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5AA"/>
    <a:srgbClr val="93D52F"/>
    <a:srgbClr val="7EC24A"/>
    <a:srgbClr val="007DC5"/>
    <a:srgbClr val="000000"/>
    <a:srgbClr val="7F7F7F"/>
    <a:srgbClr val="63AFDC"/>
    <a:srgbClr val="E7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131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F8C03-A155-498B-A5A4-C929F5740461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382862D-8AE8-4E2E-9667-08F41BD6A68E}" type="pres">
      <dgm:prSet presAssocID="{C1FF8C03-A155-498B-A5A4-C929F57404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FBB6D1D5-D1C7-4DBB-8A0B-791A30B4EFA2}" type="presOf" srcId="{C1FF8C03-A155-498B-A5A4-C929F5740461}" destId="{0382862D-8AE8-4E2E-9667-08F41BD6A6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910790-6C48-4EEB-9E82-FED34692A10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A697FF-A3A7-491F-BDD0-A3A71CB2EDA4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Водоснабжение</a:t>
          </a:r>
        </a:p>
      </dgm:t>
    </dgm:pt>
    <dgm:pt modelId="{C5DF276A-B375-4BC5-9D7B-697FDB031A20}" type="parTrans" cxnId="{34C7AB28-DBE4-45C9-A11B-085B36EAEEC9}">
      <dgm:prSet/>
      <dgm:spPr/>
      <dgm:t>
        <a:bodyPr/>
        <a:lstStyle/>
        <a:p>
          <a:endParaRPr lang="ru-RU"/>
        </a:p>
      </dgm:t>
    </dgm:pt>
    <dgm:pt modelId="{09F55E7E-E11E-4D7E-A0E1-EBD07369BE25}" type="sibTrans" cxnId="{34C7AB28-DBE4-45C9-A11B-085B36EAEEC9}">
      <dgm:prSet/>
      <dgm:spPr/>
      <dgm:t>
        <a:bodyPr/>
        <a:lstStyle/>
        <a:p>
          <a:endParaRPr lang="ru-RU"/>
        </a:p>
      </dgm:t>
    </dgm:pt>
    <dgm:pt modelId="{E05D09C1-64F6-488C-91E9-88D3173FE25B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Водоотведение</a:t>
          </a:r>
        </a:p>
      </dgm:t>
    </dgm:pt>
    <dgm:pt modelId="{93D914CB-AC95-4FC1-9999-CB0ECC26D61B}" type="parTrans" cxnId="{72022348-24CF-4A40-9B6A-504BAD18A31F}">
      <dgm:prSet/>
      <dgm:spPr/>
      <dgm:t>
        <a:bodyPr/>
        <a:lstStyle/>
        <a:p>
          <a:endParaRPr lang="ru-RU"/>
        </a:p>
      </dgm:t>
    </dgm:pt>
    <dgm:pt modelId="{833BBABB-E5E2-4533-BE4A-B2B2A40CAA14}" type="sibTrans" cxnId="{72022348-24CF-4A40-9B6A-504BAD18A31F}">
      <dgm:prSet/>
      <dgm:spPr/>
      <dgm:t>
        <a:bodyPr/>
        <a:lstStyle/>
        <a:p>
          <a:endParaRPr lang="ru-RU"/>
        </a:p>
      </dgm:t>
    </dgm:pt>
    <dgm:pt modelId="{4D20021D-9447-4684-A84C-41C6D685337A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Теплоснабжение</a:t>
          </a:r>
        </a:p>
      </dgm:t>
    </dgm:pt>
    <dgm:pt modelId="{374B06E7-33A3-44AE-9F6B-B9AA75E0952C}" type="parTrans" cxnId="{ABEB6357-AF8D-4F65-8D4E-F31BDCDE984F}">
      <dgm:prSet/>
      <dgm:spPr/>
      <dgm:t>
        <a:bodyPr/>
        <a:lstStyle/>
        <a:p>
          <a:endParaRPr lang="ru-RU"/>
        </a:p>
      </dgm:t>
    </dgm:pt>
    <dgm:pt modelId="{606EAD8A-3C36-4738-AF6F-002B5F67B132}" type="sibTrans" cxnId="{ABEB6357-AF8D-4F65-8D4E-F31BDCDE984F}">
      <dgm:prSet/>
      <dgm:spPr/>
      <dgm:t>
        <a:bodyPr/>
        <a:lstStyle/>
        <a:p>
          <a:endParaRPr lang="ru-RU"/>
        </a:p>
      </dgm:t>
    </dgm:pt>
    <dgm:pt modelId="{2F6023AB-685E-4712-A524-2A5107BACE8A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Электроснабжение</a:t>
          </a:r>
        </a:p>
      </dgm:t>
    </dgm:pt>
    <dgm:pt modelId="{4C5E19EF-F906-4760-BBD4-20DBE510535C}" type="parTrans" cxnId="{DE4DA257-CED2-4C6F-B9E5-A84E782DF8CF}">
      <dgm:prSet/>
      <dgm:spPr/>
      <dgm:t>
        <a:bodyPr/>
        <a:lstStyle/>
        <a:p>
          <a:endParaRPr lang="ru-RU"/>
        </a:p>
      </dgm:t>
    </dgm:pt>
    <dgm:pt modelId="{70427CE2-58BD-428F-B8DD-407FE3D63F30}" type="sibTrans" cxnId="{DE4DA257-CED2-4C6F-B9E5-A84E782DF8CF}">
      <dgm:prSet/>
      <dgm:spPr/>
      <dgm:t>
        <a:bodyPr/>
        <a:lstStyle/>
        <a:p>
          <a:endParaRPr lang="ru-RU"/>
        </a:p>
      </dgm:t>
    </dgm:pt>
    <dgm:pt modelId="{8E3A17D5-809E-4B6C-8440-5C3E37CADE67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Газоснабжение</a:t>
          </a:r>
        </a:p>
      </dgm:t>
    </dgm:pt>
    <dgm:pt modelId="{8610610F-D93C-4042-8CDF-714CEB46D62A}" type="parTrans" cxnId="{49BA9A81-2E99-4B07-BC79-E339BEA01E1C}">
      <dgm:prSet/>
      <dgm:spPr/>
      <dgm:t>
        <a:bodyPr/>
        <a:lstStyle/>
        <a:p>
          <a:endParaRPr lang="ru-RU"/>
        </a:p>
      </dgm:t>
    </dgm:pt>
    <dgm:pt modelId="{E8367CD8-1949-4CA7-A8C3-932BE544C86A}" type="sibTrans" cxnId="{49BA9A81-2E99-4B07-BC79-E339BEA01E1C}">
      <dgm:prSet/>
      <dgm:spPr/>
      <dgm:t>
        <a:bodyPr/>
        <a:lstStyle/>
        <a:p>
          <a:endParaRPr lang="ru-RU"/>
        </a:p>
      </dgm:t>
    </dgm:pt>
    <dgm:pt modelId="{DB495D2C-8A44-45E7-9BC3-6BE94FA1FD31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Автомобильные дороги</a:t>
          </a:r>
        </a:p>
      </dgm:t>
    </dgm:pt>
    <dgm:pt modelId="{CBA712F4-BDAA-4AB0-A611-7A54467845A1}" type="parTrans" cxnId="{AB7BD066-39D8-4322-BCDC-AF7AB1C16065}">
      <dgm:prSet/>
      <dgm:spPr/>
      <dgm:t>
        <a:bodyPr/>
        <a:lstStyle/>
        <a:p>
          <a:endParaRPr lang="ru-RU"/>
        </a:p>
      </dgm:t>
    </dgm:pt>
    <dgm:pt modelId="{5318C8A5-9442-4579-AB70-73811F6FB123}" type="sibTrans" cxnId="{AB7BD066-39D8-4322-BCDC-AF7AB1C16065}">
      <dgm:prSet/>
      <dgm:spPr/>
      <dgm:t>
        <a:bodyPr/>
        <a:lstStyle/>
        <a:p>
          <a:endParaRPr lang="ru-RU"/>
        </a:p>
      </dgm:t>
    </dgm:pt>
    <dgm:pt modelId="{73913832-856D-4915-B0F4-827B910834E3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Железные дороги</a:t>
          </a:r>
          <a:endParaRPr lang="ru-RU" dirty="0">
            <a:solidFill>
              <a:schemeClr val="tx1"/>
            </a:solidFill>
            <a:latin typeface="PT Sans" panose="020B0503020203020204" pitchFamily="34" charset="-52"/>
            <a:ea typeface="PT Sans" panose="020B0503020203020204" pitchFamily="34" charset="-52"/>
          </a:endParaRPr>
        </a:p>
      </dgm:t>
    </dgm:pt>
    <dgm:pt modelId="{3D76D4BA-1289-4828-981E-0A31467AF51B}" type="parTrans" cxnId="{0F864D53-8E3D-489D-A0A9-07864E0B95F9}">
      <dgm:prSet/>
      <dgm:spPr/>
      <dgm:t>
        <a:bodyPr/>
        <a:lstStyle/>
        <a:p>
          <a:endParaRPr lang="ru-RU"/>
        </a:p>
      </dgm:t>
    </dgm:pt>
    <dgm:pt modelId="{38819F93-CFB2-4156-9EC3-BD9B6DAB49FA}" type="sibTrans" cxnId="{0F864D53-8E3D-489D-A0A9-07864E0B95F9}">
      <dgm:prSet/>
      <dgm:spPr/>
      <dgm:t>
        <a:bodyPr/>
        <a:lstStyle/>
        <a:p>
          <a:endParaRPr lang="ru-RU"/>
        </a:p>
      </dgm:t>
    </dgm:pt>
    <dgm:pt modelId="{EBA3FD6A-B037-4876-BE11-BEC9551A24B7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Связь</a:t>
          </a:r>
          <a:endParaRPr lang="ru-RU" dirty="0">
            <a:solidFill>
              <a:schemeClr val="tx1"/>
            </a:solidFill>
            <a:latin typeface="PT Sans" panose="020B0503020203020204" pitchFamily="34" charset="-52"/>
            <a:ea typeface="PT Sans" panose="020B0503020203020204" pitchFamily="34" charset="-52"/>
          </a:endParaRPr>
        </a:p>
      </dgm:t>
    </dgm:pt>
    <dgm:pt modelId="{6BEC3124-5D8D-4C38-A910-51967D8BF5FB}" type="parTrans" cxnId="{D5BEA3AE-414A-4F7D-9E29-6FFFD7792A41}">
      <dgm:prSet/>
      <dgm:spPr/>
      <dgm:t>
        <a:bodyPr/>
        <a:lstStyle/>
        <a:p>
          <a:endParaRPr lang="ru-RU"/>
        </a:p>
      </dgm:t>
    </dgm:pt>
    <dgm:pt modelId="{92063F5A-CDA3-4A20-AD4E-FE8CEAFFFF1F}" type="sibTrans" cxnId="{D5BEA3AE-414A-4F7D-9E29-6FFFD7792A41}">
      <dgm:prSet/>
      <dgm:spPr/>
      <dgm:t>
        <a:bodyPr/>
        <a:lstStyle/>
        <a:p>
          <a:endParaRPr lang="ru-RU"/>
        </a:p>
      </dgm:t>
    </dgm:pt>
    <dgm:pt modelId="{379C9AE4-B246-4980-86AF-22093C10A184}">
      <dgm:prSet phldrT="[Текст]"/>
      <dgm:spPr>
        <a:solidFill>
          <a:schemeClr val="bg1"/>
        </a:solidFill>
        <a:ln>
          <a:solidFill>
            <a:srgbClr val="E7E7E8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Инженерная подготовка и защита территории</a:t>
          </a:r>
          <a:endParaRPr lang="ru-RU" dirty="0">
            <a:solidFill>
              <a:schemeClr val="tx1"/>
            </a:solidFill>
            <a:latin typeface="PT Sans" panose="020B0503020203020204" pitchFamily="34" charset="-52"/>
            <a:ea typeface="PT Sans" panose="020B0503020203020204" pitchFamily="34" charset="-52"/>
          </a:endParaRPr>
        </a:p>
      </dgm:t>
    </dgm:pt>
    <dgm:pt modelId="{CDD6009B-F85C-49EE-96F8-F019631D2A15}" type="parTrans" cxnId="{49E7FFB8-F4C6-4D42-9E35-A0B3A329578A}">
      <dgm:prSet/>
      <dgm:spPr/>
      <dgm:t>
        <a:bodyPr/>
        <a:lstStyle/>
        <a:p>
          <a:endParaRPr lang="ru-RU"/>
        </a:p>
      </dgm:t>
    </dgm:pt>
    <dgm:pt modelId="{91CEBEE2-F597-48B2-9CDE-0BA227BBAF6F}" type="sibTrans" cxnId="{49E7FFB8-F4C6-4D42-9E35-A0B3A329578A}">
      <dgm:prSet/>
      <dgm:spPr/>
      <dgm:t>
        <a:bodyPr/>
        <a:lstStyle/>
        <a:p>
          <a:endParaRPr lang="ru-RU"/>
        </a:p>
      </dgm:t>
    </dgm:pt>
    <dgm:pt modelId="{DC286641-728F-4602-9459-440FCE033663}" type="pres">
      <dgm:prSet presAssocID="{52910790-6C48-4EEB-9E82-FED34692A1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4C5073-83C4-4F83-9655-2A9E7CA8CCA6}" type="pres">
      <dgm:prSet presAssocID="{63A697FF-A3A7-491F-BDD0-A3A71CB2EDA4}" presName="node" presStyleLbl="node1" presStyleIdx="0" presStyleCnt="9" custLinFactNeighborX="-4158" custLinFactNeighborY="125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DC902-9124-4414-A0B5-FC6375550C0F}" type="pres">
      <dgm:prSet presAssocID="{09F55E7E-E11E-4D7E-A0E1-EBD07369BE25}" presName="sibTrans" presStyleCnt="0"/>
      <dgm:spPr/>
    </dgm:pt>
    <dgm:pt modelId="{F2A955E1-FEC6-4BDB-B13C-D50172260B75}" type="pres">
      <dgm:prSet presAssocID="{E05D09C1-64F6-488C-91E9-88D3173FE25B}" presName="node" presStyleLbl="node1" presStyleIdx="1" presStyleCnt="9" custLinFactNeighborX="-1708" custLinFactNeighborY="13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68C57-17A4-45A6-B3BD-47E88784B12F}" type="pres">
      <dgm:prSet presAssocID="{833BBABB-E5E2-4533-BE4A-B2B2A40CAA14}" presName="sibTrans" presStyleCnt="0"/>
      <dgm:spPr/>
    </dgm:pt>
    <dgm:pt modelId="{4B3E8D54-FE52-4FF7-A4AA-A6BD6C5D031D}" type="pres">
      <dgm:prSet presAssocID="{4D20021D-9447-4684-A84C-41C6D685337A}" presName="node" presStyleLbl="node1" presStyleIdx="2" presStyleCnt="9" custLinFactNeighborX="743" custLinFactNeighborY="9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83D1A-776F-408B-AD3D-26ACADA11A25}" type="pres">
      <dgm:prSet presAssocID="{606EAD8A-3C36-4738-AF6F-002B5F67B132}" presName="sibTrans" presStyleCnt="0"/>
      <dgm:spPr/>
    </dgm:pt>
    <dgm:pt modelId="{08866D2C-AD8E-4995-B2E0-DF28DE61EE07}" type="pres">
      <dgm:prSet presAssocID="{2F6023AB-685E-4712-A524-2A5107BACE8A}" presName="node" presStyleLbl="node1" presStyleIdx="3" presStyleCnt="9" custLinFactNeighborX="-1164" custLinFactNeighborY="10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13FD1-EB14-4D7A-82A9-0AE0AEA30AB8}" type="pres">
      <dgm:prSet presAssocID="{70427CE2-58BD-428F-B8DD-407FE3D63F30}" presName="sibTrans" presStyleCnt="0"/>
      <dgm:spPr/>
    </dgm:pt>
    <dgm:pt modelId="{6D46423F-ADBA-4CED-B3D2-D4679144F515}" type="pres">
      <dgm:prSet presAssocID="{8E3A17D5-809E-4B6C-8440-5C3E37CADE67}" presName="node" presStyleLbl="node1" presStyleIdx="4" presStyleCnt="9" custLinFactNeighborX="-4158" custLinFactNeighborY="10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1A569-972D-4BC5-8CF6-B68F08D098C9}" type="pres">
      <dgm:prSet presAssocID="{E8367CD8-1949-4CA7-A8C3-932BE544C86A}" presName="sibTrans" presStyleCnt="0"/>
      <dgm:spPr/>
    </dgm:pt>
    <dgm:pt modelId="{09850B9E-14C1-412A-B721-4079E05433AF}" type="pres">
      <dgm:prSet presAssocID="{DB495D2C-8A44-45E7-9BC3-6BE94FA1FD31}" presName="node" presStyleLbl="node1" presStyleIdx="5" presStyleCnt="9" custLinFactNeighborX="-1286" custLinFactNeighborY="10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62AE8-F222-4F96-880B-CCB2A13893B8}" type="pres">
      <dgm:prSet presAssocID="{5318C8A5-9442-4579-AB70-73811F6FB123}" presName="sibTrans" presStyleCnt="0"/>
      <dgm:spPr/>
    </dgm:pt>
    <dgm:pt modelId="{4DF7F529-17E7-4424-9257-7C29472BF4AB}" type="pres">
      <dgm:prSet presAssocID="{73913832-856D-4915-B0F4-827B910834E3}" presName="node" presStyleLbl="node1" presStyleIdx="6" presStyleCnt="9" custLinFactNeighborX="-846" custLinFactNeighborY="8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721254-F425-4AB5-97FE-5941D05F1F12}" type="pres">
      <dgm:prSet presAssocID="{38819F93-CFB2-4156-9EC3-BD9B6DAB49FA}" presName="sibTrans" presStyleCnt="0"/>
      <dgm:spPr/>
    </dgm:pt>
    <dgm:pt modelId="{959FE4CC-27F0-4291-B954-7220CA45F7F4}" type="pres">
      <dgm:prSet presAssocID="{EBA3FD6A-B037-4876-BE11-BEC9551A24B7}" presName="node" presStyleLbl="node1" presStyleIdx="7" presStyleCnt="9" custLinFactNeighborX="2517" custLinFactNeighborY="8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C865E9-6BE6-4AF9-835F-E8DA6D0DCF29}" type="pres">
      <dgm:prSet presAssocID="{92063F5A-CDA3-4A20-AD4E-FE8CEAFFFF1F}" presName="sibTrans" presStyleCnt="0"/>
      <dgm:spPr/>
    </dgm:pt>
    <dgm:pt modelId="{BB520D5C-BDDA-48F8-A2B8-C9030D333C81}" type="pres">
      <dgm:prSet presAssocID="{379C9AE4-B246-4980-86AF-22093C10A184}" presName="node" presStyleLbl="node1" presStyleIdx="8" presStyleCnt="9" custLinFactNeighborX="-4340" custLinFactNeighborY="1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864D53-8E3D-489D-A0A9-07864E0B95F9}" srcId="{52910790-6C48-4EEB-9E82-FED34692A101}" destId="{73913832-856D-4915-B0F4-827B910834E3}" srcOrd="6" destOrd="0" parTransId="{3D76D4BA-1289-4828-981E-0A31467AF51B}" sibTransId="{38819F93-CFB2-4156-9EC3-BD9B6DAB49FA}"/>
    <dgm:cxn modelId="{72022348-24CF-4A40-9B6A-504BAD18A31F}" srcId="{52910790-6C48-4EEB-9E82-FED34692A101}" destId="{E05D09C1-64F6-488C-91E9-88D3173FE25B}" srcOrd="1" destOrd="0" parTransId="{93D914CB-AC95-4FC1-9999-CB0ECC26D61B}" sibTransId="{833BBABB-E5E2-4533-BE4A-B2B2A40CAA14}"/>
    <dgm:cxn modelId="{D6437991-F393-4FFB-9BBF-07F662FA7B89}" type="presOf" srcId="{2F6023AB-685E-4712-A524-2A5107BACE8A}" destId="{08866D2C-AD8E-4995-B2E0-DF28DE61EE07}" srcOrd="0" destOrd="0" presId="urn:microsoft.com/office/officeart/2005/8/layout/default"/>
    <dgm:cxn modelId="{0632C19C-1AA9-4A91-8811-B47E3B0DB433}" type="presOf" srcId="{DB495D2C-8A44-45E7-9BC3-6BE94FA1FD31}" destId="{09850B9E-14C1-412A-B721-4079E05433AF}" srcOrd="0" destOrd="0" presId="urn:microsoft.com/office/officeart/2005/8/layout/default"/>
    <dgm:cxn modelId="{AB7BD066-39D8-4322-BCDC-AF7AB1C16065}" srcId="{52910790-6C48-4EEB-9E82-FED34692A101}" destId="{DB495D2C-8A44-45E7-9BC3-6BE94FA1FD31}" srcOrd="5" destOrd="0" parTransId="{CBA712F4-BDAA-4AB0-A611-7A54467845A1}" sibTransId="{5318C8A5-9442-4579-AB70-73811F6FB123}"/>
    <dgm:cxn modelId="{49E7FFB8-F4C6-4D42-9E35-A0B3A329578A}" srcId="{52910790-6C48-4EEB-9E82-FED34692A101}" destId="{379C9AE4-B246-4980-86AF-22093C10A184}" srcOrd="8" destOrd="0" parTransId="{CDD6009B-F85C-49EE-96F8-F019631D2A15}" sibTransId="{91CEBEE2-F597-48B2-9CDE-0BA227BBAF6F}"/>
    <dgm:cxn modelId="{DE4DA257-CED2-4C6F-B9E5-A84E782DF8CF}" srcId="{52910790-6C48-4EEB-9E82-FED34692A101}" destId="{2F6023AB-685E-4712-A524-2A5107BACE8A}" srcOrd="3" destOrd="0" parTransId="{4C5E19EF-F906-4760-BBD4-20DBE510535C}" sibTransId="{70427CE2-58BD-428F-B8DD-407FE3D63F30}"/>
    <dgm:cxn modelId="{384A3088-47DD-467A-A0DD-4D0953216DCA}" type="presOf" srcId="{73913832-856D-4915-B0F4-827B910834E3}" destId="{4DF7F529-17E7-4424-9257-7C29472BF4AB}" srcOrd="0" destOrd="0" presId="urn:microsoft.com/office/officeart/2005/8/layout/default"/>
    <dgm:cxn modelId="{CDF2E826-5957-48CB-80A7-519014780739}" type="presOf" srcId="{8E3A17D5-809E-4B6C-8440-5C3E37CADE67}" destId="{6D46423F-ADBA-4CED-B3D2-D4679144F515}" srcOrd="0" destOrd="0" presId="urn:microsoft.com/office/officeart/2005/8/layout/default"/>
    <dgm:cxn modelId="{ABEB6357-AF8D-4F65-8D4E-F31BDCDE984F}" srcId="{52910790-6C48-4EEB-9E82-FED34692A101}" destId="{4D20021D-9447-4684-A84C-41C6D685337A}" srcOrd="2" destOrd="0" parTransId="{374B06E7-33A3-44AE-9F6B-B9AA75E0952C}" sibTransId="{606EAD8A-3C36-4738-AF6F-002B5F67B132}"/>
    <dgm:cxn modelId="{D5BEA3AE-414A-4F7D-9E29-6FFFD7792A41}" srcId="{52910790-6C48-4EEB-9E82-FED34692A101}" destId="{EBA3FD6A-B037-4876-BE11-BEC9551A24B7}" srcOrd="7" destOrd="0" parTransId="{6BEC3124-5D8D-4C38-A910-51967D8BF5FB}" sibTransId="{92063F5A-CDA3-4A20-AD4E-FE8CEAFFFF1F}"/>
    <dgm:cxn modelId="{5B26A5C6-D872-4D0B-8C09-CBC7ECDE7127}" type="presOf" srcId="{379C9AE4-B246-4980-86AF-22093C10A184}" destId="{BB520D5C-BDDA-48F8-A2B8-C9030D333C81}" srcOrd="0" destOrd="0" presId="urn:microsoft.com/office/officeart/2005/8/layout/default"/>
    <dgm:cxn modelId="{8061D9BF-E0CA-4BA7-9794-1990157FDF71}" type="presOf" srcId="{E05D09C1-64F6-488C-91E9-88D3173FE25B}" destId="{F2A955E1-FEC6-4BDB-B13C-D50172260B75}" srcOrd="0" destOrd="0" presId="urn:microsoft.com/office/officeart/2005/8/layout/default"/>
    <dgm:cxn modelId="{49BA9A81-2E99-4B07-BC79-E339BEA01E1C}" srcId="{52910790-6C48-4EEB-9E82-FED34692A101}" destId="{8E3A17D5-809E-4B6C-8440-5C3E37CADE67}" srcOrd="4" destOrd="0" parTransId="{8610610F-D93C-4042-8CDF-714CEB46D62A}" sibTransId="{E8367CD8-1949-4CA7-A8C3-932BE544C86A}"/>
    <dgm:cxn modelId="{5206FF64-A4FB-4314-8FCC-94D30766A5D9}" type="presOf" srcId="{52910790-6C48-4EEB-9E82-FED34692A101}" destId="{DC286641-728F-4602-9459-440FCE033663}" srcOrd="0" destOrd="0" presId="urn:microsoft.com/office/officeart/2005/8/layout/default"/>
    <dgm:cxn modelId="{34C7AB28-DBE4-45C9-A11B-085B36EAEEC9}" srcId="{52910790-6C48-4EEB-9E82-FED34692A101}" destId="{63A697FF-A3A7-491F-BDD0-A3A71CB2EDA4}" srcOrd="0" destOrd="0" parTransId="{C5DF276A-B375-4BC5-9D7B-697FDB031A20}" sibTransId="{09F55E7E-E11E-4D7E-A0E1-EBD07369BE25}"/>
    <dgm:cxn modelId="{434715F5-707C-4096-B779-1601D47EE52E}" type="presOf" srcId="{EBA3FD6A-B037-4876-BE11-BEC9551A24B7}" destId="{959FE4CC-27F0-4291-B954-7220CA45F7F4}" srcOrd="0" destOrd="0" presId="urn:microsoft.com/office/officeart/2005/8/layout/default"/>
    <dgm:cxn modelId="{3EA53F58-44E6-415D-A898-F405BA13113E}" type="presOf" srcId="{4D20021D-9447-4684-A84C-41C6D685337A}" destId="{4B3E8D54-FE52-4FF7-A4AA-A6BD6C5D031D}" srcOrd="0" destOrd="0" presId="urn:microsoft.com/office/officeart/2005/8/layout/default"/>
    <dgm:cxn modelId="{4368DD2D-C071-453E-A526-D4E630C80A51}" type="presOf" srcId="{63A697FF-A3A7-491F-BDD0-A3A71CB2EDA4}" destId="{2A4C5073-83C4-4F83-9655-2A9E7CA8CCA6}" srcOrd="0" destOrd="0" presId="urn:microsoft.com/office/officeart/2005/8/layout/default"/>
    <dgm:cxn modelId="{912507F4-B0FF-4886-A75F-42041CBFF18A}" type="presParOf" srcId="{DC286641-728F-4602-9459-440FCE033663}" destId="{2A4C5073-83C4-4F83-9655-2A9E7CA8CCA6}" srcOrd="0" destOrd="0" presId="urn:microsoft.com/office/officeart/2005/8/layout/default"/>
    <dgm:cxn modelId="{0AD17223-DCD3-44CC-AF29-32A490014D8A}" type="presParOf" srcId="{DC286641-728F-4602-9459-440FCE033663}" destId="{335DC902-9124-4414-A0B5-FC6375550C0F}" srcOrd="1" destOrd="0" presId="urn:microsoft.com/office/officeart/2005/8/layout/default"/>
    <dgm:cxn modelId="{BBA1BF66-0887-409B-9458-3C6074715022}" type="presParOf" srcId="{DC286641-728F-4602-9459-440FCE033663}" destId="{F2A955E1-FEC6-4BDB-B13C-D50172260B75}" srcOrd="2" destOrd="0" presId="urn:microsoft.com/office/officeart/2005/8/layout/default"/>
    <dgm:cxn modelId="{ED14181D-CB2B-433E-935A-7A19A44C94B7}" type="presParOf" srcId="{DC286641-728F-4602-9459-440FCE033663}" destId="{31268C57-17A4-45A6-B3BD-47E88784B12F}" srcOrd="3" destOrd="0" presId="urn:microsoft.com/office/officeart/2005/8/layout/default"/>
    <dgm:cxn modelId="{B728AD57-9A95-498D-A0E5-F4943205714F}" type="presParOf" srcId="{DC286641-728F-4602-9459-440FCE033663}" destId="{4B3E8D54-FE52-4FF7-A4AA-A6BD6C5D031D}" srcOrd="4" destOrd="0" presId="urn:microsoft.com/office/officeart/2005/8/layout/default"/>
    <dgm:cxn modelId="{0FC333B8-B550-4AB3-8E25-2198F0248A3D}" type="presParOf" srcId="{DC286641-728F-4602-9459-440FCE033663}" destId="{69F83D1A-776F-408B-AD3D-26ACADA11A25}" srcOrd="5" destOrd="0" presId="urn:microsoft.com/office/officeart/2005/8/layout/default"/>
    <dgm:cxn modelId="{A473979E-408D-4029-88E6-FDDB62A7D700}" type="presParOf" srcId="{DC286641-728F-4602-9459-440FCE033663}" destId="{08866D2C-AD8E-4995-B2E0-DF28DE61EE07}" srcOrd="6" destOrd="0" presId="urn:microsoft.com/office/officeart/2005/8/layout/default"/>
    <dgm:cxn modelId="{D56A78A6-A535-4282-9C6A-F3F1F58419F1}" type="presParOf" srcId="{DC286641-728F-4602-9459-440FCE033663}" destId="{1FC13FD1-EB14-4D7A-82A9-0AE0AEA30AB8}" srcOrd="7" destOrd="0" presId="urn:microsoft.com/office/officeart/2005/8/layout/default"/>
    <dgm:cxn modelId="{CC072480-1496-4DF0-A69C-1D806B26B5D3}" type="presParOf" srcId="{DC286641-728F-4602-9459-440FCE033663}" destId="{6D46423F-ADBA-4CED-B3D2-D4679144F515}" srcOrd="8" destOrd="0" presId="urn:microsoft.com/office/officeart/2005/8/layout/default"/>
    <dgm:cxn modelId="{97B792B9-AE0B-4D3E-9D05-EDE7FB431D43}" type="presParOf" srcId="{DC286641-728F-4602-9459-440FCE033663}" destId="{5451A569-972D-4BC5-8CF6-B68F08D098C9}" srcOrd="9" destOrd="0" presId="urn:microsoft.com/office/officeart/2005/8/layout/default"/>
    <dgm:cxn modelId="{712D22DA-2391-419C-8B98-B88914B16116}" type="presParOf" srcId="{DC286641-728F-4602-9459-440FCE033663}" destId="{09850B9E-14C1-412A-B721-4079E05433AF}" srcOrd="10" destOrd="0" presId="urn:microsoft.com/office/officeart/2005/8/layout/default"/>
    <dgm:cxn modelId="{31C9D7DA-B63E-49DA-8406-16CADF8229BC}" type="presParOf" srcId="{DC286641-728F-4602-9459-440FCE033663}" destId="{B8B62AE8-F222-4F96-880B-CCB2A13893B8}" srcOrd="11" destOrd="0" presId="urn:microsoft.com/office/officeart/2005/8/layout/default"/>
    <dgm:cxn modelId="{71F638F2-3E43-40B4-AF0A-C8B71163BAA5}" type="presParOf" srcId="{DC286641-728F-4602-9459-440FCE033663}" destId="{4DF7F529-17E7-4424-9257-7C29472BF4AB}" srcOrd="12" destOrd="0" presId="urn:microsoft.com/office/officeart/2005/8/layout/default"/>
    <dgm:cxn modelId="{0879A081-DDA6-4741-AC6F-49BC326FB1DE}" type="presParOf" srcId="{DC286641-728F-4602-9459-440FCE033663}" destId="{44721254-F425-4AB5-97FE-5941D05F1F12}" srcOrd="13" destOrd="0" presId="urn:microsoft.com/office/officeart/2005/8/layout/default"/>
    <dgm:cxn modelId="{CBEBD9A0-E32F-4A4A-BB3B-78D796E94ACD}" type="presParOf" srcId="{DC286641-728F-4602-9459-440FCE033663}" destId="{959FE4CC-27F0-4291-B954-7220CA45F7F4}" srcOrd="14" destOrd="0" presId="urn:microsoft.com/office/officeart/2005/8/layout/default"/>
    <dgm:cxn modelId="{581DDFDE-297A-42FD-8595-E6F4635468AD}" type="presParOf" srcId="{DC286641-728F-4602-9459-440FCE033663}" destId="{08C865E9-6BE6-4AF9-835F-E8DA6D0DCF29}" srcOrd="15" destOrd="0" presId="urn:microsoft.com/office/officeart/2005/8/layout/default"/>
    <dgm:cxn modelId="{EDE1F13D-AC96-4F9D-8562-C702606C12C7}" type="presParOf" srcId="{DC286641-728F-4602-9459-440FCE033663}" destId="{BB520D5C-BDDA-48F8-A2B8-C9030D333C8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A66D89-534A-446C-9998-2BB1DBE717F5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0840BB-4CB9-4FAB-8870-A92829CE55FD}">
      <dgm:prSet phldrT="[Текст]"/>
      <dgm:spPr>
        <a:solidFill>
          <a:srgbClr val="E7E7E8">
            <a:alpha val="50000"/>
          </a:srgbClr>
        </a:solidFill>
      </dgm:spPr>
      <dgm:t>
        <a:bodyPr/>
        <a:lstStyle/>
        <a:p>
          <a:r>
            <a:rPr lang="ru-RU" b="0" i="0" dirty="0">
              <a:latin typeface="PT Sans" panose="020B0503020203020204" pitchFamily="34" charset="-52"/>
              <a:ea typeface="PT Sans" panose="020B0503020203020204" pitchFamily="34" charset="-52"/>
            </a:rPr>
            <a:t>Инициатор – юридическое лицо, резидент Российской Федерации</a:t>
          </a:r>
          <a:endParaRPr lang="ru-RU" dirty="0">
            <a:latin typeface="PT Sans" panose="020B0503020203020204" pitchFamily="34" charset="-52"/>
            <a:ea typeface="PT Sans" panose="020B0503020203020204" pitchFamily="34" charset="-52"/>
          </a:endParaRPr>
        </a:p>
      </dgm:t>
    </dgm:pt>
    <dgm:pt modelId="{11624455-FAC7-4B2D-9D4E-917C370F362E}" type="parTrans" cxnId="{27F5704A-A46F-4F6B-9356-35BBF70C53EF}">
      <dgm:prSet/>
      <dgm:spPr/>
      <dgm:t>
        <a:bodyPr/>
        <a:lstStyle/>
        <a:p>
          <a:endParaRPr lang="ru-RU"/>
        </a:p>
      </dgm:t>
    </dgm:pt>
    <dgm:pt modelId="{F2B82C75-B014-4422-994E-B5AA001222B4}" type="sibTrans" cxnId="{27F5704A-A46F-4F6B-9356-35BBF70C53EF}">
      <dgm:prSet/>
      <dgm:spPr/>
      <dgm:t>
        <a:bodyPr/>
        <a:lstStyle/>
        <a:p>
          <a:endParaRPr lang="ru-RU"/>
        </a:p>
      </dgm:t>
    </dgm:pt>
    <dgm:pt modelId="{94934B69-B798-4141-B490-C3BE6C651576}">
      <dgm:prSet phldrT="[Текст]"/>
      <dgm:spPr>
        <a:solidFill>
          <a:srgbClr val="7EC24A">
            <a:alpha val="50000"/>
          </a:srgbClr>
        </a:solidFill>
      </dgm:spPr>
      <dgm:t>
        <a:bodyPr/>
        <a:lstStyle/>
        <a:p>
          <a:r>
            <a:rPr lang="ru-RU" b="0" i="0" dirty="0">
              <a:latin typeface="PT Sans" panose="020B0503020203020204" pitchFamily="34" charset="-52"/>
              <a:ea typeface="PT Sans" panose="020B0503020203020204" pitchFamily="34" charset="-52"/>
            </a:rPr>
            <a:t>Отсутствие у инициатора просроченной задолженности перед бюджетом и фондами</a:t>
          </a:r>
          <a:endParaRPr lang="ru-RU" dirty="0">
            <a:latin typeface="PT Sans" panose="020B0503020203020204" pitchFamily="34" charset="-52"/>
            <a:ea typeface="PT Sans" panose="020B0503020203020204" pitchFamily="34" charset="-52"/>
          </a:endParaRPr>
        </a:p>
      </dgm:t>
    </dgm:pt>
    <dgm:pt modelId="{9A0DA449-6AC9-439B-9E43-FD5B737EBF9A}" type="parTrans" cxnId="{7F5D34C4-0789-4A18-947B-5695578C6677}">
      <dgm:prSet/>
      <dgm:spPr/>
      <dgm:t>
        <a:bodyPr/>
        <a:lstStyle/>
        <a:p>
          <a:endParaRPr lang="ru-RU"/>
        </a:p>
      </dgm:t>
    </dgm:pt>
    <dgm:pt modelId="{7CA38239-5BE8-4BC6-93AB-AD51F3202EBB}" type="sibTrans" cxnId="{7F5D34C4-0789-4A18-947B-5695578C6677}">
      <dgm:prSet/>
      <dgm:spPr/>
      <dgm:t>
        <a:bodyPr/>
        <a:lstStyle/>
        <a:p>
          <a:endParaRPr lang="ru-RU"/>
        </a:p>
      </dgm:t>
    </dgm:pt>
    <dgm:pt modelId="{B79AE451-8BC2-44DA-A484-869A5DFE343F}">
      <dgm:prSet phldrT="[Текст]" custT="1"/>
      <dgm:spPr>
        <a:solidFill>
          <a:srgbClr val="007DC5">
            <a:alpha val="50000"/>
          </a:srgbClr>
        </a:solidFill>
      </dgm:spPr>
      <dgm:t>
        <a:bodyPr/>
        <a:lstStyle/>
        <a:p>
          <a:pPr marL="0" indent="0"/>
          <a:r>
            <a:rPr lang="ru-RU" sz="1600" b="0" i="0" dirty="0">
              <a:latin typeface="PT Sans" panose="020B0503020203020204" pitchFamily="34" charset="-52"/>
              <a:ea typeface="PT Sans" panose="020B0503020203020204" pitchFamily="34" charset="-52"/>
            </a:rPr>
            <a:t>Наличие социально-экономического эффекта для моногорода по объему привлеченных инвестиций и количеству новых рабочих мест</a:t>
          </a:r>
          <a:endParaRPr lang="ru-RU" sz="1600" dirty="0">
            <a:latin typeface="PT Sans" panose="020B0503020203020204" pitchFamily="34" charset="-52"/>
            <a:ea typeface="PT Sans" panose="020B0503020203020204" pitchFamily="34" charset="-52"/>
          </a:endParaRPr>
        </a:p>
      </dgm:t>
    </dgm:pt>
    <dgm:pt modelId="{EB8F2690-9E72-4DA4-B41D-EE2616F5F484}" type="parTrans" cxnId="{F5A8D9EA-F281-46D9-9FC1-1DD94B5783AE}">
      <dgm:prSet/>
      <dgm:spPr/>
      <dgm:t>
        <a:bodyPr/>
        <a:lstStyle/>
        <a:p>
          <a:endParaRPr lang="ru-RU"/>
        </a:p>
      </dgm:t>
    </dgm:pt>
    <dgm:pt modelId="{1D5E6672-DD7C-4C71-B51B-DE6DB995532F}" type="sibTrans" cxnId="{F5A8D9EA-F281-46D9-9FC1-1DD94B5783AE}">
      <dgm:prSet/>
      <dgm:spPr/>
      <dgm:t>
        <a:bodyPr/>
        <a:lstStyle/>
        <a:p>
          <a:endParaRPr lang="ru-RU"/>
        </a:p>
      </dgm:t>
    </dgm:pt>
    <dgm:pt modelId="{442F768E-A3CF-4FED-A0E7-1629427122AD}" type="pres">
      <dgm:prSet presAssocID="{DBA66D89-534A-446C-9998-2BB1DBE717F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2C938B-C1BC-4A4B-BEC4-0D496398BA85}" type="pres">
      <dgm:prSet presAssocID="{C10840BB-4CB9-4FAB-8870-A92829CE55FD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4775F-7513-4E65-87F4-0698650AEF83}" type="pres">
      <dgm:prSet presAssocID="{F2B82C75-B014-4422-994E-B5AA001222B4}" presName="space" presStyleCnt="0"/>
      <dgm:spPr/>
    </dgm:pt>
    <dgm:pt modelId="{ACB52746-D644-49F0-9154-2992F8F00783}" type="pres">
      <dgm:prSet presAssocID="{94934B69-B798-4141-B490-C3BE6C651576}" presName="Name5" presStyleLbl="vennNode1" presStyleIdx="1" presStyleCnt="3" custLinFactNeighborX="2553" custLinFactNeighborY="-1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3970B-9D9C-4548-A0E0-3B53DC504AA9}" type="pres">
      <dgm:prSet presAssocID="{7CA38239-5BE8-4BC6-93AB-AD51F3202EBB}" presName="space" presStyleCnt="0"/>
      <dgm:spPr/>
    </dgm:pt>
    <dgm:pt modelId="{C5DF1CF5-3FDE-47AB-BD92-4A10DB3DB819}" type="pres">
      <dgm:prSet presAssocID="{B79AE451-8BC2-44DA-A484-869A5DFE343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23C510-86FF-4168-9EA3-8115182A2205}" type="presOf" srcId="{DBA66D89-534A-446C-9998-2BB1DBE717F5}" destId="{442F768E-A3CF-4FED-A0E7-1629427122AD}" srcOrd="0" destOrd="0" presId="urn:microsoft.com/office/officeart/2005/8/layout/venn3"/>
    <dgm:cxn modelId="{27F5704A-A46F-4F6B-9356-35BBF70C53EF}" srcId="{DBA66D89-534A-446C-9998-2BB1DBE717F5}" destId="{C10840BB-4CB9-4FAB-8870-A92829CE55FD}" srcOrd="0" destOrd="0" parTransId="{11624455-FAC7-4B2D-9D4E-917C370F362E}" sibTransId="{F2B82C75-B014-4422-994E-B5AA001222B4}"/>
    <dgm:cxn modelId="{F5A8D9EA-F281-46D9-9FC1-1DD94B5783AE}" srcId="{DBA66D89-534A-446C-9998-2BB1DBE717F5}" destId="{B79AE451-8BC2-44DA-A484-869A5DFE343F}" srcOrd="2" destOrd="0" parTransId="{EB8F2690-9E72-4DA4-B41D-EE2616F5F484}" sibTransId="{1D5E6672-DD7C-4C71-B51B-DE6DB995532F}"/>
    <dgm:cxn modelId="{CA8A158E-322B-4F9D-B2D0-4697CEDACB23}" type="presOf" srcId="{C10840BB-4CB9-4FAB-8870-A92829CE55FD}" destId="{632C938B-C1BC-4A4B-BEC4-0D496398BA85}" srcOrd="0" destOrd="0" presId="urn:microsoft.com/office/officeart/2005/8/layout/venn3"/>
    <dgm:cxn modelId="{7F5D34C4-0789-4A18-947B-5695578C6677}" srcId="{DBA66D89-534A-446C-9998-2BB1DBE717F5}" destId="{94934B69-B798-4141-B490-C3BE6C651576}" srcOrd="1" destOrd="0" parTransId="{9A0DA449-6AC9-439B-9E43-FD5B737EBF9A}" sibTransId="{7CA38239-5BE8-4BC6-93AB-AD51F3202EBB}"/>
    <dgm:cxn modelId="{EC67A584-7632-4D1B-9BF5-13D20FCFD712}" type="presOf" srcId="{94934B69-B798-4141-B490-C3BE6C651576}" destId="{ACB52746-D644-49F0-9154-2992F8F00783}" srcOrd="0" destOrd="0" presId="urn:microsoft.com/office/officeart/2005/8/layout/venn3"/>
    <dgm:cxn modelId="{08E1B3B4-22D9-4CBB-BF3E-F980B2964CE4}" type="presOf" srcId="{B79AE451-8BC2-44DA-A484-869A5DFE343F}" destId="{C5DF1CF5-3FDE-47AB-BD92-4A10DB3DB819}" srcOrd="0" destOrd="0" presId="urn:microsoft.com/office/officeart/2005/8/layout/venn3"/>
    <dgm:cxn modelId="{CCEF5140-15C7-4EE6-9D23-36F98A40CE42}" type="presParOf" srcId="{442F768E-A3CF-4FED-A0E7-1629427122AD}" destId="{632C938B-C1BC-4A4B-BEC4-0D496398BA85}" srcOrd="0" destOrd="0" presId="urn:microsoft.com/office/officeart/2005/8/layout/venn3"/>
    <dgm:cxn modelId="{49BE5641-0355-4B31-A265-98A072459DB8}" type="presParOf" srcId="{442F768E-A3CF-4FED-A0E7-1629427122AD}" destId="{C894775F-7513-4E65-87F4-0698650AEF83}" srcOrd="1" destOrd="0" presId="urn:microsoft.com/office/officeart/2005/8/layout/venn3"/>
    <dgm:cxn modelId="{552F61B7-1301-4BA3-BFA0-4E6B981C6709}" type="presParOf" srcId="{442F768E-A3CF-4FED-A0E7-1629427122AD}" destId="{ACB52746-D644-49F0-9154-2992F8F00783}" srcOrd="2" destOrd="0" presId="urn:microsoft.com/office/officeart/2005/8/layout/venn3"/>
    <dgm:cxn modelId="{73BC2E0C-AEE7-4B9F-8C88-7D38532A8FE1}" type="presParOf" srcId="{442F768E-A3CF-4FED-A0E7-1629427122AD}" destId="{18F3970B-9D9C-4548-A0E0-3B53DC504AA9}" srcOrd="3" destOrd="0" presId="urn:microsoft.com/office/officeart/2005/8/layout/venn3"/>
    <dgm:cxn modelId="{F5411C51-9D13-41F8-AB9F-4BDF1A665149}" type="presParOf" srcId="{442F768E-A3CF-4FED-A0E7-1629427122AD}" destId="{C5DF1CF5-3FDE-47AB-BD92-4A10DB3DB819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4FA64A-B2C1-47EE-9F9C-197BA12F8DED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B398931-E3C9-4868-9D45-A6A031A36FB2}">
      <dgm:prSet phldrT="[Текст]" custT="1"/>
      <dgm:spPr>
        <a:solidFill>
          <a:srgbClr val="007DC5"/>
        </a:solidFill>
        <a:ln>
          <a:solidFill>
            <a:srgbClr val="92D050"/>
          </a:solidFill>
        </a:ln>
      </dgm:spPr>
      <dgm:t>
        <a:bodyPr tIns="0" rIns="0" bIns="0"/>
        <a:lstStyle/>
        <a:p>
          <a:r>
            <a:rPr lang="ru-RU" sz="8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Заключение Генерального соглашения</a:t>
          </a:r>
        </a:p>
      </dgm:t>
    </dgm:pt>
    <dgm:pt modelId="{B9FD4316-D27E-4398-8A13-360295F19100}" type="parTrans" cxnId="{50657186-7859-42AF-9CFC-AAE235000E94}">
      <dgm:prSet/>
      <dgm:spPr/>
      <dgm:t>
        <a:bodyPr/>
        <a:lstStyle/>
        <a:p>
          <a:endParaRPr lang="ru-RU"/>
        </a:p>
      </dgm:t>
    </dgm:pt>
    <dgm:pt modelId="{505C94FD-797E-4E97-8313-1CAB4FA7ED3C}" type="sibTrans" cxnId="{50657186-7859-42AF-9CFC-AAE235000E94}">
      <dgm:prSet/>
      <dgm:spPr/>
      <dgm:t>
        <a:bodyPr/>
        <a:lstStyle/>
        <a:p>
          <a:endParaRPr lang="ru-RU"/>
        </a:p>
      </dgm:t>
    </dgm:pt>
    <dgm:pt modelId="{03E1A428-A2B7-4CA7-BF69-5C9DEF994A3A}">
      <dgm:prSet phldrT="[Текст]" custT="1"/>
      <dgm:spPr>
        <a:solidFill>
          <a:srgbClr val="007DC5"/>
        </a:solidFill>
        <a:ln>
          <a:solidFill>
            <a:srgbClr val="92D050"/>
          </a:solidFill>
        </a:ln>
      </dgm:spPr>
      <dgm:t>
        <a:bodyPr lIns="0" tIns="0" rIns="0" bIns="0"/>
        <a:lstStyle/>
        <a:p>
          <a:pPr marL="0" indent="0"/>
          <a:r>
            <a:rPr lang="ru-RU" sz="8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Этап предварительной оценки</a:t>
          </a:r>
        </a:p>
      </dgm:t>
    </dgm:pt>
    <dgm:pt modelId="{CE043F6E-9887-46E0-85CE-3EB451E2FE86}" type="parTrans" cxnId="{965CB085-1C42-4F47-8125-27CEC751E77B}">
      <dgm:prSet/>
      <dgm:spPr/>
      <dgm:t>
        <a:bodyPr/>
        <a:lstStyle/>
        <a:p>
          <a:endParaRPr lang="ru-RU"/>
        </a:p>
      </dgm:t>
    </dgm:pt>
    <dgm:pt modelId="{45D38D42-8B57-4A2D-82A2-5EDAB7E796F2}" type="sibTrans" cxnId="{965CB085-1C42-4F47-8125-27CEC751E77B}">
      <dgm:prSet/>
      <dgm:spPr/>
      <dgm:t>
        <a:bodyPr/>
        <a:lstStyle/>
        <a:p>
          <a:endParaRPr lang="ru-RU"/>
        </a:p>
      </dgm:t>
    </dgm:pt>
    <dgm:pt modelId="{623F1B8E-6EBB-49C1-868F-927ED4C68870}">
      <dgm:prSet phldrT="[Текст]" custT="1"/>
      <dgm:spPr>
        <a:solidFill>
          <a:srgbClr val="007DC5"/>
        </a:solidFill>
        <a:ln>
          <a:solidFill>
            <a:srgbClr val="92D050"/>
          </a:solidFill>
        </a:ln>
      </dgm:spPr>
      <dgm:t>
        <a:bodyPr tIns="0" rIns="0" bIns="0"/>
        <a:lstStyle/>
        <a:p>
          <a:r>
            <a:rPr lang="ru-RU" sz="8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Этап комплексной оценки</a:t>
          </a:r>
        </a:p>
      </dgm:t>
    </dgm:pt>
    <dgm:pt modelId="{026176BA-87CE-4BF0-8550-94A16C382CF4}" type="parTrans" cxnId="{2F1B0807-0089-4EB8-8F40-6ECDA8D35F21}">
      <dgm:prSet/>
      <dgm:spPr/>
      <dgm:t>
        <a:bodyPr/>
        <a:lstStyle/>
        <a:p>
          <a:endParaRPr lang="ru-RU"/>
        </a:p>
      </dgm:t>
    </dgm:pt>
    <dgm:pt modelId="{148E940A-B452-4731-AC31-73C9E1703122}" type="sibTrans" cxnId="{2F1B0807-0089-4EB8-8F40-6ECDA8D35F21}">
      <dgm:prSet/>
      <dgm:spPr/>
      <dgm:t>
        <a:bodyPr/>
        <a:lstStyle/>
        <a:p>
          <a:endParaRPr lang="ru-RU"/>
        </a:p>
      </dgm:t>
    </dgm:pt>
    <dgm:pt modelId="{AAE7DD84-11DD-4138-BFEF-02938CEBEAF8}">
      <dgm:prSet phldrT="[Текст]" custT="1"/>
      <dgm:spPr>
        <a:solidFill>
          <a:srgbClr val="007DC5"/>
        </a:solidFill>
        <a:ln>
          <a:solidFill>
            <a:srgbClr val="92D050"/>
          </a:solidFill>
        </a:ln>
      </dgm:spPr>
      <dgm:t>
        <a:bodyPr tIns="0" rIns="0" bIns="0"/>
        <a:lstStyle/>
        <a:p>
          <a:r>
            <a:rPr lang="ru-RU" sz="8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Принятие решения</a:t>
          </a:r>
        </a:p>
      </dgm:t>
    </dgm:pt>
    <dgm:pt modelId="{B27A2E7D-4AC7-458D-85EF-5D5B59271A50}" type="parTrans" cxnId="{8EC8DC00-E752-468B-8080-3293CF8B7DAA}">
      <dgm:prSet/>
      <dgm:spPr/>
      <dgm:t>
        <a:bodyPr/>
        <a:lstStyle/>
        <a:p>
          <a:endParaRPr lang="ru-RU"/>
        </a:p>
      </dgm:t>
    </dgm:pt>
    <dgm:pt modelId="{D3877BA6-E6C5-44C0-A3A1-DDDA224D2C16}" type="sibTrans" cxnId="{8EC8DC00-E752-468B-8080-3293CF8B7DAA}">
      <dgm:prSet/>
      <dgm:spPr/>
      <dgm:t>
        <a:bodyPr/>
        <a:lstStyle/>
        <a:p>
          <a:endParaRPr lang="ru-RU"/>
        </a:p>
      </dgm:t>
    </dgm:pt>
    <dgm:pt modelId="{03B851C8-FB20-4D52-947A-AE3F61C525DB}">
      <dgm:prSet phldrT="[Текст]" custT="1"/>
      <dgm:spPr>
        <a:solidFill>
          <a:srgbClr val="007DC5"/>
        </a:solidFill>
        <a:ln>
          <a:solidFill>
            <a:srgbClr val="92D050"/>
          </a:solidFill>
        </a:ln>
      </dgm:spPr>
      <dgm:t>
        <a:bodyPr tIns="0" rIns="0" bIns="0"/>
        <a:lstStyle/>
        <a:p>
          <a:r>
            <a:rPr lang="ru-RU" sz="8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Подписание инвестиционного соглашения</a:t>
          </a:r>
        </a:p>
      </dgm:t>
    </dgm:pt>
    <dgm:pt modelId="{21937AA9-60A7-449B-B58C-DF72D19E3176}" type="parTrans" cxnId="{D1E7D9D7-03BC-47B0-A383-BD9FFB42C0B6}">
      <dgm:prSet/>
      <dgm:spPr/>
      <dgm:t>
        <a:bodyPr/>
        <a:lstStyle/>
        <a:p>
          <a:endParaRPr lang="ru-RU"/>
        </a:p>
      </dgm:t>
    </dgm:pt>
    <dgm:pt modelId="{D1CFDC2A-1DB0-4754-A049-D291263C0DF8}" type="sibTrans" cxnId="{D1E7D9D7-03BC-47B0-A383-BD9FFB42C0B6}">
      <dgm:prSet/>
      <dgm:spPr/>
      <dgm:t>
        <a:bodyPr/>
        <a:lstStyle/>
        <a:p>
          <a:endParaRPr lang="ru-RU"/>
        </a:p>
      </dgm:t>
    </dgm:pt>
    <dgm:pt modelId="{7AF435EE-AC65-46DF-9265-18A687D9AABB}" type="pres">
      <dgm:prSet presAssocID="{014FA64A-B2C1-47EE-9F9C-197BA12F8DED}" presName="Name0" presStyleCnt="0">
        <dgm:presLayoutVars>
          <dgm:dir/>
          <dgm:resizeHandles val="exact"/>
        </dgm:presLayoutVars>
      </dgm:prSet>
      <dgm:spPr/>
    </dgm:pt>
    <dgm:pt modelId="{6BB020A7-7B7D-4690-83B8-EE8B85C4FDFB}" type="pres">
      <dgm:prSet presAssocID="{4B398931-E3C9-4868-9D45-A6A031A36FB2}" presName="parTxOnly" presStyleLbl="node1" presStyleIdx="0" presStyleCnt="5" custLinFactNeighborX="-4102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8BB2D-9279-45B6-9901-C2DCE088A722}" type="pres">
      <dgm:prSet presAssocID="{505C94FD-797E-4E97-8313-1CAB4FA7ED3C}" presName="parSpace" presStyleCnt="0"/>
      <dgm:spPr/>
    </dgm:pt>
    <dgm:pt modelId="{3988481E-245E-439E-9531-6EB6F4AA073D}" type="pres">
      <dgm:prSet presAssocID="{03E1A428-A2B7-4CA7-BF69-5C9DEF994A3A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7941D9-1C89-4814-8B31-6247D53ADAE5}" type="pres">
      <dgm:prSet presAssocID="{45D38D42-8B57-4A2D-82A2-5EDAB7E796F2}" presName="parSpace" presStyleCnt="0"/>
      <dgm:spPr/>
    </dgm:pt>
    <dgm:pt modelId="{74171352-1497-457C-9047-E0BB40DEEFC9}" type="pres">
      <dgm:prSet presAssocID="{623F1B8E-6EBB-49C1-868F-927ED4C68870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E3467-390E-4CA7-B253-4D7B0132A3D8}" type="pres">
      <dgm:prSet presAssocID="{148E940A-B452-4731-AC31-73C9E1703122}" presName="parSpace" presStyleCnt="0"/>
      <dgm:spPr/>
    </dgm:pt>
    <dgm:pt modelId="{B6A57062-DA0B-4DF2-ACD5-AC89FE08585D}" type="pres">
      <dgm:prSet presAssocID="{AAE7DD84-11DD-4138-BFEF-02938CEBEAF8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F692A-B6E7-4656-84C4-7065CF0DBE81}" type="pres">
      <dgm:prSet presAssocID="{D3877BA6-E6C5-44C0-A3A1-DDDA224D2C16}" presName="parSpace" presStyleCnt="0"/>
      <dgm:spPr/>
    </dgm:pt>
    <dgm:pt modelId="{E4B7652D-2A43-474E-AD3B-C269A6BB1352}" type="pres">
      <dgm:prSet presAssocID="{03B851C8-FB20-4D52-947A-AE3F61C525D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5CB085-1C42-4F47-8125-27CEC751E77B}" srcId="{014FA64A-B2C1-47EE-9F9C-197BA12F8DED}" destId="{03E1A428-A2B7-4CA7-BF69-5C9DEF994A3A}" srcOrd="1" destOrd="0" parTransId="{CE043F6E-9887-46E0-85CE-3EB451E2FE86}" sibTransId="{45D38D42-8B57-4A2D-82A2-5EDAB7E796F2}"/>
    <dgm:cxn modelId="{D1E7D9D7-03BC-47B0-A383-BD9FFB42C0B6}" srcId="{014FA64A-B2C1-47EE-9F9C-197BA12F8DED}" destId="{03B851C8-FB20-4D52-947A-AE3F61C525DB}" srcOrd="4" destOrd="0" parTransId="{21937AA9-60A7-449B-B58C-DF72D19E3176}" sibTransId="{D1CFDC2A-1DB0-4754-A049-D291263C0DF8}"/>
    <dgm:cxn modelId="{50657186-7859-42AF-9CFC-AAE235000E94}" srcId="{014FA64A-B2C1-47EE-9F9C-197BA12F8DED}" destId="{4B398931-E3C9-4868-9D45-A6A031A36FB2}" srcOrd="0" destOrd="0" parTransId="{B9FD4316-D27E-4398-8A13-360295F19100}" sibTransId="{505C94FD-797E-4E97-8313-1CAB4FA7ED3C}"/>
    <dgm:cxn modelId="{FFECD056-7A51-482A-B89D-F592F8517704}" type="presOf" srcId="{623F1B8E-6EBB-49C1-868F-927ED4C68870}" destId="{74171352-1497-457C-9047-E0BB40DEEFC9}" srcOrd="0" destOrd="0" presId="urn:microsoft.com/office/officeart/2005/8/layout/hChevron3"/>
    <dgm:cxn modelId="{5BB83A01-156D-46A5-9D66-54E35C97EAD6}" type="presOf" srcId="{014FA64A-B2C1-47EE-9F9C-197BA12F8DED}" destId="{7AF435EE-AC65-46DF-9265-18A687D9AABB}" srcOrd="0" destOrd="0" presId="urn:microsoft.com/office/officeart/2005/8/layout/hChevron3"/>
    <dgm:cxn modelId="{8EC8DC00-E752-468B-8080-3293CF8B7DAA}" srcId="{014FA64A-B2C1-47EE-9F9C-197BA12F8DED}" destId="{AAE7DD84-11DD-4138-BFEF-02938CEBEAF8}" srcOrd="3" destOrd="0" parTransId="{B27A2E7D-4AC7-458D-85EF-5D5B59271A50}" sibTransId="{D3877BA6-E6C5-44C0-A3A1-DDDA224D2C16}"/>
    <dgm:cxn modelId="{011A179C-1D80-4915-8382-A172762CE5E3}" type="presOf" srcId="{AAE7DD84-11DD-4138-BFEF-02938CEBEAF8}" destId="{B6A57062-DA0B-4DF2-ACD5-AC89FE08585D}" srcOrd="0" destOrd="0" presId="urn:microsoft.com/office/officeart/2005/8/layout/hChevron3"/>
    <dgm:cxn modelId="{2F1B0807-0089-4EB8-8F40-6ECDA8D35F21}" srcId="{014FA64A-B2C1-47EE-9F9C-197BA12F8DED}" destId="{623F1B8E-6EBB-49C1-868F-927ED4C68870}" srcOrd="2" destOrd="0" parTransId="{026176BA-87CE-4BF0-8550-94A16C382CF4}" sibTransId="{148E940A-B452-4731-AC31-73C9E1703122}"/>
    <dgm:cxn modelId="{E841107F-5E3B-4EB9-B435-4F05A31133B7}" type="presOf" srcId="{4B398931-E3C9-4868-9D45-A6A031A36FB2}" destId="{6BB020A7-7B7D-4690-83B8-EE8B85C4FDFB}" srcOrd="0" destOrd="0" presId="urn:microsoft.com/office/officeart/2005/8/layout/hChevron3"/>
    <dgm:cxn modelId="{A10E53AA-7F63-4D63-AB3F-24F191431BFB}" type="presOf" srcId="{03E1A428-A2B7-4CA7-BF69-5C9DEF994A3A}" destId="{3988481E-245E-439E-9531-6EB6F4AA073D}" srcOrd="0" destOrd="0" presId="urn:microsoft.com/office/officeart/2005/8/layout/hChevron3"/>
    <dgm:cxn modelId="{73EBAA96-7865-46D1-B3BD-FFEFBB7C2C0B}" type="presOf" srcId="{03B851C8-FB20-4D52-947A-AE3F61C525DB}" destId="{E4B7652D-2A43-474E-AD3B-C269A6BB1352}" srcOrd="0" destOrd="0" presId="urn:microsoft.com/office/officeart/2005/8/layout/hChevron3"/>
    <dgm:cxn modelId="{28EA88F0-2582-4185-8515-47AAFC4728A2}" type="presParOf" srcId="{7AF435EE-AC65-46DF-9265-18A687D9AABB}" destId="{6BB020A7-7B7D-4690-83B8-EE8B85C4FDFB}" srcOrd="0" destOrd="0" presId="urn:microsoft.com/office/officeart/2005/8/layout/hChevron3"/>
    <dgm:cxn modelId="{3BC476D7-9FCC-4DE7-BE21-DA4AD880E907}" type="presParOf" srcId="{7AF435EE-AC65-46DF-9265-18A687D9AABB}" destId="{C888BB2D-9279-45B6-9901-C2DCE088A722}" srcOrd="1" destOrd="0" presId="urn:microsoft.com/office/officeart/2005/8/layout/hChevron3"/>
    <dgm:cxn modelId="{5696FE34-33C3-475A-97F5-6568134B17ED}" type="presParOf" srcId="{7AF435EE-AC65-46DF-9265-18A687D9AABB}" destId="{3988481E-245E-439E-9531-6EB6F4AA073D}" srcOrd="2" destOrd="0" presId="urn:microsoft.com/office/officeart/2005/8/layout/hChevron3"/>
    <dgm:cxn modelId="{7E20B087-613B-4A5F-A5E3-2F287B259AD8}" type="presParOf" srcId="{7AF435EE-AC65-46DF-9265-18A687D9AABB}" destId="{997941D9-1C89-4814-8B31-6247D53ADAE5}" srcOrd="3" destOrd="0" presId="urn:microsoft.com/office/officeart/2005/8/layout/hChevron3"/>
    <dgm:cxn modelId="{DB061524-DDAD-42AA-AB78-63A076CC4CC4}" type="presParOf" srcId="{7AF435EE-AC65-46DF-9265-18A687D9AABB}" destId="{74171352-1497-457C-9047-E0BB40DEEFC9}" srcOrd="4" destOrd="0" presId="urn:microsoft.com/office/officeart/2005/8/layout/hChevron3"/>
    <dgm:cxn modelId="{4729EF99-672D-4315-AAAD-D88171AE78BB}" type="presParOf" srcId="{7AF435EE-AC65-46DF-9265-18A687D9AABB}" destId="{743E3467-390E-4CA7-B253-4D7B0132A3D8}" srcOrd="5" destOrd="0" presId="urn:microsoft.com/office/officeart/2005/8/layout/hChevron3"/>
    <dgm:cxn modelId="{DFC7E459-3C93-4966-9D37-D31E1E8CEB6F}" type="presParOf" srcId="{7AF435EE-AC65-46DF-9265-18A687D9AABB}" destId="{B6A57062-DA0B-4DF2-ACD5-AC89FE08585D}" srcOrd="6" destOrd="0" presId="urn:microsoft.com/office/officeart/2005/8/layout/hChevron3"/>
    <dgm:cxn modelId="{EA470388-B8A6-463E-9FD5-A2BD68C0FBD7}" type="presParOf" srcId="{7AF435EE-AC65-46DF-9265-18A687D9AABB}" destId="{D3AF692A-B6E7-4656-84C4-7065CF0DBE81}" srcOrd="7" destOrd="0" presId="urn:microsoft.com/office/officeart/2005/8/layout/hChevron3"/>
    <dgm:cxn modelId="{5CA8FA5E-148A-4C38-B9B1-C1320E81AFC6}" type="presParOf" srcId="{7AF435EE-AC65-46DF-9265-18A687D9AABB}" destId="{E4B7652D-2A43-474E-AD3B-C269A6BB1352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2EC075-7B55-453C-9F41-45D8EC1BB88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889D9DB-9019-468C-9439-D585A65D9BE1}">
      <dgm:prSet/>
      <dgm:spPr>
        <a:ln>
          <a:solidFill>
            <a:srgbClr val="007DC5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rgbClr val="000000"/>
              </a:solidFill>
            </a:rPr>
            <a:t>сопровождение программ развития моногородов в рамках приоритетной программы;</a:t>
          </a:r>
          <a:endParaRPr lang="ru-RU" dirty="0">
            <a:solidFill>
              <a:srgbClr val="000000"/>
            </a:solidFill>
          </a:endParaRPr>
        </a:p>
      </dgm:t>
    </dgm:pt>
    <dgm:pt modelId="{4F1D7854-C6F2-4F40-99F5-712C1FF71013}" type="parTrans" cxnId="{225EC905-E9FE-4697-990F-FD27F0EC44AF}">
      <dgm:prSet/>
      <dgm:spPr/>
      <dgm:t>
        <a:bodyPr/>
        <a:lstStyle/>
        <a:p>
          <a:endParaRPr lang="ru-RU"/>
        </a:p>
      </dgm:t>
    </dgm:pt>
    <dgm:pt modelId="{B649AB42-3AA7-4832-A06F-047DDFBBA805}" type="sibTrans" cxnId="{225EC905-E9FE-4697-990F-FD27F0EC44AF}">
      <dgm:prSet/>
      <dgm:spPr>
        <a:ln>
          <a:solidFill>
            <a:srgbClr val="007DC5"/>
          </a:solidFill>
        </a:ln>
      </dgm:spPr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C1E059E1-4FC4-45BA-805A-7AF8861E2168}">
      <dgm:prSet/>
      <dgm:spPr/>
      <dgm:t>
        <a:bodyPr/>
        <a:lstStyle/>
        <a:p>
          <a:pPr rtl="0"/>
          <a:r>
            <a:rPr lang="ru-RU" smtClean="0">
              <a:solidFill>
                <a:srgbClr val="000000"/>
              </a:solidFill>
            </a:rPr>
            <a:t>консультационная и методологическая поддержка администраций моногородов и РОИВ </a:t>
          </a:r>
          <a:endParaRPr lang="ru-RU">
            <a:solidFill>
              <a:srgbClr val="000000"/>
            </a:solidFill>
          </a:endParaRPr>
        </a:p>
      </dgm:t>
    </dgm:pt>
    <dgm:pt modelId="{08FF4141-AB7B-4269-84FF-710EC4115AD5}" type="parTrans" cxnId="{3595136D-43F9-4E73-83BC-2CD755F4844F}">
      <dgm:prSet/>
      <dgm:spPr/>
      <dgm:t>
        <a:bodyPr/>
        <a:lstStyle/>
        <a:p>
          <a:endParaRPr lang="ru-RU"/>
        </a:p>
      </dgm:t>
    </dgm:pt>
    <dgm:pt modelId="{47F8FF91-4F3F-4651-B735-13B052DEDB6E}" type="sibTrans" cxnId="{3595136D-43F9-4E73-83BC-2CD755F4844F}">
      <dgm:prSet/>
      <dgm:spPr/>
      <dgm:t>
        <a:bodyPr/>
        <a:lstStyle/>
        <a:p>
          <a:endParaRPr lang="ru-RU"/>
        </a:p>
      </dgm:t>
    </dgm:pt>
    <dgm:pt modelId="{558C7E69-C64F-4703-B1CF-C0E2177AB599}">
      <dgm:prSet/>
      <dgm:spPr/>
      <dgm:t>
        <a:bodyPr/>
        <a:lstStyle/>
        <a:p>
          <a:pPr rtl="0"/>
          <a:r>
            <a:rPr lang="ru-RU" smtClean="0">
              <a:solidFill>
                <a:srgbClr val="000000"/>
              </a:solidFill>
            </a:rPr>
            <a:t>оказание помощи в привлечении бюджетного и внебюджетного финансирования для реализации программ развития моногородов</a:t>
          </a:r>
          <a:endParaRPr lang="ru-RU">
            <a:solidFill>
              <a:srgbClr val="000000"/>
            </a:solidFill>
          </a:endParaRPr>
        </a:p>
      </dgm:t>
    </dgm:pt>
    <dgm:pt modelId="{68C81A0D-BDDE-44A9-9263-E1F21B1DFA7F}" type="parTrans" cxnId="{96DA2AA0-1178-4E79-BF71-F99DE3075E62}">
      <dgm:prSet/>
      <dgm:spPr/>
      <dgm:t>
        <a:bodyPr/>
        <a:lstStyle/>
        <a:p>
          <a:endParaRPr lang="ru-RU"/>
        </a:p>
      </dgm:t>
    </dgm:pt>
    <dgm:pt modelId="{FD661D67-F5CC-4025-87E6-02206B5C8E33}" type="sibTrans" cxnId="{96DA2AA0-1178-4E79-BF71-F99DE3075E62}">
      <dgm:prSet/>
      <dgm:spPr/>
      <dgm:t>
        <a:bodyPr/>
        <a:lstStyle/>
        <a:p>
          <a:endParaRPr lang="ru-RU"/>
        </a:p>
      </dgm:t>
    </dgm:pt>
    <dgm:pt modelId="{F59003A0-F9C6-456A-B887-54CC25A0A3B1}">
      <dgm:prSet/>
      <dgm:spPr/>
      <dgm:t>
        <a:bodyPr/>
        <a:lstStyle/>
        <a:p>
          <a:pPr rtl="0"/>
          <a:r>
            <a:rPr lang="ru-RU" smtClean="0">
              <a:solidFill>
                <a:srgbClr val="000000"/>
              </a:solidFill>
            </a:rPr>
            <a:t>проведение рейтинга монопрофильных муниципальных образований (моногородов) Российской Федерации</a:t>
          </a:r>
          <a:endParaRPr lang="ru-RU">
            <a:solidFill>
              <a:srgbClr val="000000"/>
            </a:solidFill>
          </a:endParaRPr>
        </a:p>
      </dgm:t>
    </dgm:pt>
    <dgm:pt modelId="{171D2BD1-431E-4671-B1F2-6E1C5ADBF5FC}" type="parTrans" cxnId="{ABC72124-6CB8-4834-8679-2AB3B3824350}">
      <dgm:prSet/>
      <dgm:spPr/>
      <dgm:t>
        <a:bodyPr/>
        <a:lstStyle/>
        <a:p>
          <a:endParaRPr lang="ru-RU"/>
        </a:p>
      </dgm:t>
    </dgm:pt>
    <dgm:pt modelId="{6CB3C214-8A57-4705-8EE1-6634CA04E1D2}" type="sibTrans" cxnId="{ABC72124-6CB8-4834-8679-2AB3B3824350}">
      <dgm:prSet/>
      <dgm:spPr/>
      <dgm:t>
        <a:bodyPr/>
        <a:lstStyle/>
        <a:p>
          <a:endParaRPr lang="ru-RU"/>
        </a:p>
      </dgm:t>
    </dgm:pt>
    <dgm:pt modelId="{8C2E4F0A-C15A-484A-9F01-58A4BCC68385}">
      <dgm:prSet/>
      <dgm:spPr/>
      <dgm:t>
        <a:bodyPr/>
        <a:lstStyle/>
        <a:p>
          <a:pPr rtl="0"/>
          <a:r>
            <a:rPr lang="ru-RU" smtClean="0">
              <a:solidFill>
                <a:srgbClr val="000000"/>
              </a:solidFill>
            </a:rPr>
            <a:t>реализация совместных проектов с кредитными организациями, фондами и иными организациями по вопросам комплексного развития моногородов;</a:t>
          </a:r>
          <a:endParaRPr lang="ru-RU">
            <a:solidFill>
              <a:srgbClr val="000000"/>
            </a:solidFill>
          </a:endParaRPr>
        </a:p>
      </dgm:t>
    </dgm:pt>
    <dgm:pt modelId="{25AAEC9D-308E-4A4A-B15F-D57CF1043D26}" type="parTrans" cxnId="{CEE72438-28F0-4BA6-8404-A3C82EF00CEB}">
      <dgm:prSet/>
      <dgm:spPr/>
      <dgm:t>
        <a:bodyPr/>
        <a:lstStyle/>
        <a:p>
          <a:endParaRPr lang="ru-RU"/>
        </a:p>
      </dgm:t>
    </dgm:pt>
    <dgm:pt modelId="{ED06B47A-2659-4607-A70D-F93DBE7E106A}" type="sibTrans" cxnId="{CEE72438-28F0-4BA6-8404-A3C82EF00CEB}">
      <dgm:prSet/>
      <dgm:spPr/>
      <dgm:t>
        <a:bodyPr/>
        <a:lstStyle/>
        <a:p>
          <a:endParaRPr lang="ru-RU"/>
        </a:p>
      </dgm:t>
    </dgm:pt>
    <dgm:pt modelId="{043E81D2-E064-4C72-96B5-D04355E1C1C2}">
      <dgm:prSet/>
      <dgm:spPr/>
      <dgm:t>
        <a:bodyPr/>
        <a:lstStyle/>
        <a:p>
          <a:pPr rtl="0"/>
          <a:r>
            <a:rPr lang="ru-RU" smtClean="0">
              <a:solidFill>
                <a:srgbClr val="000000"/>
              </a:solidFill>
            </a:rPr>
            <a:t>организационно-методическое сопровождение проектного управления приоритетной программой.</a:t>
          </a:r>
          <a:endParaRPr lang="ru-RU">
            <a:solidFill>
              <a:srgbClr val="000000"/>
            </a:solidFill>
          </a:endParaRPr>
        </a:p>
      </dgm:t>
    </dgm:pt>
    <dgm:pt modelId="{A06103CC-82DF-4883-BABB-35065840C86B}" type="parTrans" cxnId="{A81723F1-D0B5-49DC-BCF7-78257B507EC5}">
      <dgm:prSet/>
      <dgm:spPr/>
      <dgm:t>
        <a:bodyPr/>
        <a:lstStyle/>
        <a:p>
          <a:endParaRPr lang="ru-RU"/>
        </a:p>
      </dgm:t>
    </dgm:pt>
    <dgm:pt modelId="{716092D7-DF38-4A5B-98C4-E8CAE2C12012}" type="sibTrans" cxnId="{A81723F1-D0B5-49DC-BCF7-78257B507EC5}">
      <dgm:prSet/>
      <dgm:spPr/>
      <dgm:t>
        <a:bodyPr/>
        <a:lstStyle/>
        <a:p>
          <a:endParaRPr lang="ru-RU"/>
        </a:p>
      </dgm:t>
    </dgm:pt>
    <dgm:pt modelId="{9BC0AC5F-51CE-4331-880C-CE4B624BE722}" type="pres">
      <dgm:prSet presAssocID="{A92EC075-7B55-453C-9F41-45D8EC1BB88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4BEAE8E-3165-4BDA-81C1-15C9DB8B621B}" type="pres">
      <dgm:prSet presAssocID="{A92EC075-7B55-453C-9F41-45D8EC1BB88C}" presName="Name1" presStyleCnt="0"/>
      <dgm:spPr/>
    </dgm:pt>
    <dgm:pt modelId="{E71B5FF4-7D4E-403F-963B-7B4170A7E628}" type="pres">
      <dgm:prSet presAssocID="{A92EC075-7B55-453C-9F41-45D8EC1BB88C}" presName="cycle" presStyleCnt="0"/>
      <dgm:spPr/>
    </dgm:pt>
    <dgm:pt modelId="{3FBE7140-25EB-4B8D-9C3A-E00288464B8D}" type="pres">
      <dgm:prSet presAssocID="{A92EC075-7B55-453C-9F41-45D8EC1BB88C}" presName="srcNode" presStyleLbl="node1" presStyleIdx="0" presStyleCnt="6"/>
      <dgm:spPr/>
    </dgm:pt>
    <dgm:pt modelId="{D6D49B74-6887-4F88-9A04-1D1E4E4FE9D2}" type="pres">
      <dgm:prSet presAssocID="{A92EC075-7B55-453C-9F41-45D8EC1BB88C}" presName="conn" presStyleLbl="parChTrans1D2" presStyleIdx="0" presStyleCnt="1"/>
      <dgm:spPr/>
      <dgm:t>
        <a:bodyPr/>
        <a:lstStyle/>
        <a:p>
          <a:endParaRPr lang="ru-RU"/>
        </a:p>
      </dgm:t>
    </dgm:pt>
    <dgm:pt modelId="{DDD06367-1B96-4F83-98AF-E90138F5ED24}" type="pres">
      <dgm:prSet presAssocID="{A92EC075-7B55-453C-9F41-45D8EC1BB88C}" presName="extraNode" presStyleLbl="node1" presStyleIdx="0" presStyleCnt="6"/>
      <dgm:spPr/>
    </dgm:pt>
    <dgm:pt modelId="{3C48FEE7-A01F-4BF6-BD29-06B0DA4C0B4A}" type="pres">
      <dgm:prSet presAssocID="{A92EC075-7B55-453C-9F41-45D8EC1BB88C}" presName="dstNode" presStyleLbl="node1" presStyleIdx="0" presStyleCnt="6"/>
      <dgm:spPr/>
    </dgm:pt>
    <dgm:pt modelId="{9BE28685-5B42-4758-AD32-F9DE6436E200}" type="pres">
      <dgm:prSet presAssocID="{9889D9DB-9019-468C-9439-D585A65D9BE1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BF443-9DE3-44D8-A548-17CC22B5D24F}" type="pres">
      <dgm:prSet presAssocID="{9889D9DB-9019-468C-9439-D585A65D9BE1}" presName="accent_1" presStyleCnt="0"/>
      <dgm:spPr/>
    </dgm:pt>
    <dgm:pt modelId="{4DA910CE-362F-453D-A1B5-EF4CE3A6BA15}" type="pres">
      <dgm:prSet presAssocID="{9889D9DB-9019-468C-9439-D585A65D9BE1}" presName="accentRepeatNode" presStyleLbl="solidFgAcc1" presStyleIdx="0" presStyleCnt="6"/>
      <dgm:spPr>
        <a:ln>
          <a:solidFill>
            <a:srgbClr val="007DC5"/>
          </a:solidFill>
        </a:ln>
      </dgm:spPr>
      <dgm:t>
        <a:bodyPr/>
        <a:lstStyle/>
        <a:p>
          <a:endParaRPr lang="ru-RU"/>
        </a:p>
      </dgm:t>
    </dgm:pt>
    <dgm:pt modelId="{81161D62-1FCE-450A-81A4-3F92F1247403}" type="pres">
      <dgm:prSet presAssocID="{C1E059E1-4FC4-45BA-805A-7AF8861E2168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DB62E-650D-4010-BD77-3BEC8833B03B}" type="pres">
      <dgm:prSet presAssocID="{C1E059E1-4FC4-45BA-805A-7AF8861E2168}" presName="accent_2" presStyleCnt="0"/>
      <dgm:spPr/>
    </dgm:pt>
    <dgm:pt modelId="{23596DCF-E2D2-4BA6-858D-42DC14D330AE}" type="pres">
      <dgm:prSet presAssocID="{C1E059E1-4FC4-45BA-805A-7AF8861E2168}" presName="accentRepeatNode" presStyleLbl="solidFgAcc1" presStyleIdx="1" presStyleCnt="6"/>
      <dgm:spPr/>
    </dgm:pt>
    <dgm:pt modelId="{96C9CEDE-1626-4958-B8C0-9F465CBEA996}" type="pres">
      <dgm:prSet presAssocID="{558C7E69-C64F-4703-B1CF-C0E2177AB599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8077C-2D92-4700-9973-2201436244EB}" type="pres">
      <dgm:prSet presAssocID="{558C7E69-C64F-4703-B1CF-C0E2177AB599}" presName="accent_3" presStyleCnt="0"/>
      <dgm:spPr/>
    </dgm:pt>
    <dgm:pt modelId="{B1153BEB-4C87-4B3F-BAB8-D4A7A0C918D0}" type="pres">
      <dgm:prSet presAssocID="{558C7E69-C64F-4703-B1CF-C0E2177AB599}" presName="accentRepeatNode" presStyleLbl="solidFgAcc1" presStyleIdx="2" presStyleCnt="6"/>
      <dgm:spPr/>
    </dgm:pt>
    <dgm:pt modelId="{5C49046A-380E-4DEF-ABD4-2447F58BE76B}" type="pres">
      <dgm:prSet presAssocID="{F59003A0-F9C6-456A-B887-54CC25A0A3B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DD6EB-19E7-4D23-8696-9DC49F588A7F}" type="pres">
      <dgm:prSet presAssocID="{F59003A0-F9C6-456A-B887-54CC25A0A3B1}" presName="accent_4" presStyleCnt="0"/>
      <dgm:spPr/>
    </dgm:pt>
    <dgm:pt modelId="{D2D7655D-0CBA-4C3B-9689-41A03EB4D589}" type="pres">
      <dgm:prSet presAssocID="{F59003A0-F9C6-456A-B887-54CC25A0A3B1}" presName="accentRepeatNode" presStyleLbl="solidFgAcc1" presStyleIdx="3" presStyleCnt="6"/>
      <dgm:spPr/>
    </dgm:pt>
    <dgm:pt modelId="{CC2F5AF0-69D2-455D-8FAD-8E021395A8BF}" type="pres">
      <dgm:prSet presAssocID="{8C2E4F0A-C15A-484A-9F01-58A4BCC68385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B4FA1-8376-4588-9383-4D38095247F7}" type="pres">
      <dgm:prSet presAssocID="{8C2E4F0A-C15A-484A-9F01-58A4BCC68385}" presName="accent_5" presStyleCnt="0"/>
      <dgm:spPr/>
    </dgm:pt>
    <dgm:pt modelId="{4D027FF6-9292-4FA8-B7CC-288D7E522E30}" type="pres">
      <dgm:prSet presAssocID="{8C2E4F0A-C15A-484A-9F01-58A4BCC68385}" presName="accentRepeatNode" presStyleLbl="solidFgAcc1" presStyleIdx="4" presStyleCnt="6"/>
      <dgm:spPr/>
    </dgm:pt>
    <dgm:pt modelId="{0B6967D7-43B4-4BE7-8838-88EB096B58D6}" type="pres">
      <dgm:prSet presAssocID="{043E81D2-E064-4C72-96B5-D04355E1C1C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F70101-EEE7-48D5-9A80-CBAFF3BDFB5F}" type="pres">
      <dgm:prSet presAssocID="{043E81D2-E064-4C72-96B5-D04355E1C1C2}" presName="accent_6" presStyleCnt="0"/>
      <dgm:spPr/>
    </dgm:pt>
    <dgm:pt modelId="{2616A455-AC33-43B1-8861-3D44C7337077}" type="pres">
      <dgm:prSet presAssocID="{043E81D2-E064-4C72-96B5-D04355E1C1C2}" presName="accentRepeatNode" presStyleLbl="solidFgAcc1" presStyleIdx="5" presStyleCnt="6"/>
      <dgm:spPr/>
    </dgm:pt>
  </dgm:ptLst>
  <dgm:cxnLst>
    <dgm:cxn modelId="{CEF71ECE-89A8-4A53-B2F4-7EA127B76E31}" type="presOf" srcId="{9889D9DB-9019-468C-9439-D585A65D9BE1}" destId="{9BE28685-5B42-4758-AD32-F9DE6436E200}" srcOrd="0" destOrd="0" presId="urn:microsoft.com/office/officeart/2008/layout/VerticalCurvedList"/>
    <dgm:cxn modelId="{5AD635BE-0CEB-494F-BEA1-C4FBC386BBE9}" type="presOf" srcId="{B649AB42-3AA7-4832-A06F-047DDFBBA805}" destId="{D6D49B74-6887-4F88-9A04-1D1E4E4FE9D2}" srcOrd="0" destOrd="0" presId="urn:microsoft.com/office/officeart/2008/layout/VerticalCurvedList"/>
    <dgm:cxn modelId="{211425DA-7E8C-47B8-94DA-522D4047E449}" type="presOf" srcId="{C1E059E1-4FC4-45BA-805A-7AF8861E2168}" destId="{81161D62-1FCE-450A-81A4-3F92F1247403}" srcOrd="0" destOrd="0" presId="urn:microsoft.com/office/officeart/2008/layout/VerticalCurvedList"/>
    <dgm:cxn modelId="{3595136D-43F9-4E73-83BC-2CD755F4844F}" srcId="{A92EC075-7B55-453C-9F41-45D8EC1BB88C}" destId="{C1E059E1-4FC4-45BA-805A-7AF8861E2168}" srcOrd="1" destOrd="0" parTransId="{08FF4141-AB7B-4269-84FF-710EC4115AD5}" sibTransId="{47F8FF91-4F3F-4651-B735-13B052DEDB6E}"/>
    <dgm:cxn modelId="{ABC72124-6CB8-4834-8679-2AB3B3824350}" srcId="{A92EC075-7B55-453C-9F41-45D8EC1BB88C}" destId="{F59003A0-F9C6-456A-B887-54CC25A0A3B1}" srcOrd="3" destOrd="0" parTransId="{171D2BD1-431E-4671-B1F2-6E1C5ADBF5FC}" sibTransId="{6CB3C214-8A57-4705-8EE1-6634CA04E1D2}"/>
    <dgm:cxn modelId="{CEE72438-28F0-4BA6-8404-A3C82EF00CEB}" srcId="{A92EC075-7B55-453C-9F41-45D8EC1BB88C}" destId="{8C2E4F0A-C15A-484A-9F01-58A4BCC68385}" srcOrd="4" destOrd="0" parTransId="{25AAEC9D-308E-4A4A-B15F-D57CF1043D26}" sibTransId="{ED06B47A-2659-4607-A70D-F93DBE7E106A}"/>
    <dgm:cxn modelId="{AD2DA5E7-59F1-49F8-B6B5-0E6FC956F9A7}" type="presOf" srcId="{F59003A0-F9C6-456A-B887-54CC25A0A3B1}" destId="{5C49046A-380E-4DEF-ABD4-2447F58BE76B}" srcOrd="0" destOrd="0" presId="urn:microsoft.com/office/officeart/2008/layout/VerticalCurvedList"/>
    <dgm:cxn modelId="{96DA2AA0-1178-4E79-BF71-F99DE3075E62}" srcId="{A92EC075-7B55-453C-9F41-45D8EC1BB88C}" destId="{558C7E69-C64F-4703-B1CF-C0E2177AB599}" srcOrd="2" destOrd="0" parTransId="{68C81A0D-BDDE-44A9-9263-E1F21B1DFA7F}" sibTransId="{FD661D67-F5CC-4025-87E6-02206B5C8E33}"/>
    <dgm:cxn modelId="{6E06DE22-FCFA-498B-9A60-0250BF546828}" type="presOf" srcId="{A92EC075-7B55-453C-9F41-45D8EC1BB88C}" destId="{9BC0AC5F-51CE-4331-880C-CE4B624BE722}" srcOrd="0" destOrd="0" presId="urn:microsoft.com/office/officeart/2008/layout/VerticalCurvedList"/>
    <dgm:cxn modelId="{A81723F1-D0B5-49DC-BCF7-78257B507EC5}" srcId="{A92EC075-7B55-453C-9F41-45D8EC1BB88C}" destId="{043E81D2-E064-4C72-96B5-D04355E1C1C2}" srcOrd="5" destOrd="0" parTransId="{A06103CC-82DF-4883-BABB-35065840C86B}" sibTransId="{716092D7-DF38-4A5B-98C4-E8CAE2C12012}"/>
    <dgm:cxn modelId="{A68B4C3E-AF7C-4DB7-A370-2B9A86627546}" type="presOf" srcId="{043E81D2-E064-4C72-96B5-D04355E1C1C2}" destId="{0B6967D7-43B4-4BE7-8838-88EB096B58D6}" srcOrd="0" destOrd="0" presId="urn:microsoft.com/office/officeart/2008/layout/VerticalCurvedList"/>
    <dgm:cxn modelId="{FD7DD426-41B3-4F33-8B35-F2444B6E8A61}" type="presOf" srcId="{8C2E4F0A-C15A-484A-9F01-58A4BCC68385}" destId="{CC2F5AF0-69D2-455D-8FAD-8E021395A8BF}" srcOrd="0" destOrd="0" presId="urn:microsoft.com/office/officeart/2008/layout/VerticalCurvedList"/>
    <dgm:cxn modelId="{225EC905-E9FE-4697-990F-FD27F0EC44AF}" srcId="{A92EC075-7B55-453C-9F41-45D8EC1BB88C}" destId="{9889D9DB-9019-468C-9439-D585A65D9BE1}" srcOrd="0" destOrd="0" parTransId="{4F1D7854-C6F2-4F40-99F5-712C1FF71013}" sibTransId="{B649AB42-3AA7-4832-A06F-047DDFBBA805}"/>
    <dgm:cxn modelId="{DDA3DDF4-257E-4560-974D-F39E31C2B9D8}" type="presOf" srcId="{558C7E69-C64F-4703-B1CF-C0E2177AB599}" destId="{96C9CEDE-1626-4958-B8C0-9F465CBEA996}" srcOrd="0" destOrd="0" presId="urn:microsoft.com/office/officeart/2008/layout/VerticalCurvedList"/>
    <dgm:cxn modelId="{13A33DCB-8E44-4917-BEFC-F8AA06FBD7E9}" type="presParOf" srcId="{9BC0AC5F-51CE-4331-880C-CE4B624BE722}" destId="{14BEAE8E-3165-4BDA-81C1-15C9DB8B621B}" srcOrd="0" destOrd="0" presId="urn:microsoft.com/office/officeart/2008/layout/VerticalCurvedList"/>
    <dgm:cxn modelId="{21D94541-6F6B-4526-A865-FAE286E5961E}" type="presParOf" srcId="{14BEAE8E-3165-4BDA-81C1-15C9DB8B621B}" destId="{E71B5FF4-7D4E-403F-963B-7B4170A7E628}" srcOrd="0" destOrd="0" presId="urn:microsoft.com/office/officeart/2008/layout/VerticalCurvedList"/>
    <dgm:cxn modelId="{06D9C89C-9EB9-43D3-8901-1477A16F7B7B}" type="presParOf" srcId="{E71B5FF4-7D4E-403F-963B-7B4170A7E628}" destId="{3FBE7140-25EB-4B8D-9C3A-E00288464B8D}" srcOrd="0" destOrd="0" presId="urn:microsoft.com/office/officeart/2008/layout/VerticalCurvedList"/>
    <dgm:cxn modelId="{90D1B609-3EBE-4356-AA55-2990B930E317}" type="presParOf" srcId="{E71B5FF4-7D4E-403F-963B-7B4170A7E628}" destId="{D6D49B74-6887-4F88-9A04-1D1E4E4FE9D2}" srcOrd="1" destOrd="0" presId="urn:microsoft.com/office/officeart/2008/layout/VerticalCurvedList"/>
    <dgm:cxn modelId="{32DC1B75-5D6D-47D4-8670-C558216EB674}" type="presParOf" srcId="{E71B5FF4-7D4E-403F-963B-7B4170A7E628}" destId="{DDD06367-1B96-4F83-98AF-E90138F5ED24}" srcOrd="2" destOrd="0" presId="urn:microsoft.com/office/officeart/2008/layout/VerticalCurvedList"/>
    <dgm:cxn modelId="{F230936F-3938-410E-91F6-9B884940259A}" type="presParOf" srcId="{E71B5FF4-7D4E-403F-963B-7B4170A7E628}" destId="{3C48FEE7-A01F-4BF6-BD29-06B0DA4C0B4A}" srcOrd="3" destOrd="0" presId="urn:microsoft.com/office/officeart/2008/layout/VerticalCurvedList"/>
    <dgm:cxn modelId="{BC3FDB2B-FEBA-476B-B5DC-AD2254EA0912}" type="presParOf" srcId="{14BEAE8E-3165-4BDA-81C1-15C9DB8B621B}" destId="{9BE28685-5B42-4758-AD32-F9DE6436E200}" srcOrd="1" destOrd="0" presId="urn:microsoft.com/office/officeart/2008/layout/VerticalCurvedList"/>
    <dgm:cxn modelId="{714F968D-228A-426B-BD52-7B14EF59C519}" type="presParOf" srcId="{14BEAE8E-3165-4BDA-81C1-15C9DB8B621B}" destId="{BA4BF443-9DE3-44D8-A548-17CC22B5D24F}" srcOrd="2" destOrd="0" presId="urn:microsoft.com/office/officeart/2008/layout/VerticalCurvedList"/>
    <dgm:cxn modelId="{ECB72339-BFD2-40AE-AF48-950256F22181}" type="presParOf" srcId="{BA4BF443-9DE3-44D8-A548-17CC22B5D24F}" destId="{4DA910CE-362F-453D-A1B5-EF4CE3A6BA15}" srcOrd="0" destOrd="0" presId="urn:microsoft.com/office/officeart/2008/layout/VerticalCurvedList"/>
    <dgm:cxn modelId="{9122C41D-717A-4214-9454-D9F78A51D54F}" type="presParOf" srcId="{14BEAE8E-3165-4BDA-81C1-15C9DB8B621B}" destId="{81161D62-1FCE-450A-81A4-3F92F1247403}" srcOrd="3" destOrd="0" presId="urn:microsoft.com/office/officeart/2008/layout/VerticalCurvedList"/>
    <dgm:cxn modelId="{B3240F2A-FBD7-4602-BA4F-98DBA10FE832}" type="presParOf" srcId="{14BEAE8E-3165-4BDA-81C1-15C9DB8B621B}" destId="{882DB62E-650D-4010-BD77-3BEC8833B03B}" srcOrd="4" destOrd="0" presId="urn:microsoft.com/office/officeart/2008/layout/VerticalCurvedList"/>
    <dgm:cxn modelId="{E0BF9E48-49B6-49CE-804F-7864D0A48C14}" type="presParOf" srcId="{882DB62E-650D-4010-BD77-3BEC8833B03B}" destId="{23596DCF-E2D2-4BA6-858D-42DC14D330AE}" srcOrd="0" destOrd="0" presId="urn:microsoft.com/office/officeart/2008/layout/VerticalCurvedList"/>
    <dgm:cxn modelId="{1587E52B-726C-4D88-8697-9D619C8F4AA8}" type="presParOf" srcId="{14BEAE8E-3165-4BDA-81C1-15C9DB8B621B}" destId="{96C9CEDE-1626-4958-B8C0-9F465CBEA996}" srcOrd="5" destOrd="0" presId="urn:microsoft.com/office/officeart/2008/layout/VerticalCurvedList"/>
    <dgm:cxn modelId="{BA4009E9-907B-4DFD-9B30-F46CE90B103F}" type="presParOf" srcId="{14BEAE8E-3165-4BDA-81C1-15C9DB8B621B}" destId="{E2D8077C-2D92-4700-9973-2201436244EB}" srcOrd="6" destOrd="0" presId="urn:microsoft.com/office/officeart/2008/layout/VerticalCurvedList"/>
    <dgm:cxn modelId="{C10F6579-62B8-42F8-A4F0-C6FC50A53E37}" type="presParOf" srcId="{E2D8077C-2D92-4700-9973-2201436244EB}" destId="{B1153BEB-4C87-4B3F-BAB8-D4A7A0C918D0}" srcOrd="0" destOrd="0" presId="urn:microsoft.com/office/officeart/2008/layout/VerticalCurvedList"/>
    <dgm:cxn modelId="{0C5A1B1C-677F-4C7C-AD3B-6997797469A4}" type="presParOf" srcId="{14BEAE8E-3165-4BDA-81C1-15C9DB8B621B}" destId="{5C49046A-380E-4DEF-ABD4-2447F58BE76B}" srcOrd="7" destOrd="0" presId="urn:microsoft.com/office/officeart/2008/layout/VerticalCurvedList"/>
    <dgm:cxn modelId="{CD03C144-6E66-45DF-8B7F-444416C708E4}" type="presParOf" srcId="{14BEAE8E-3165-4BDA-81C1-15C9DB8B621B}" destId="{0F3DD6EB-19E7-4D23-8696-9DC49F588A7F}" srcOrd="8" destOrd="0" presId="urn:microsoft.com/office/officeart/2008/layout/VerticalCurvedList"/>
    <dgm:cxn modelId="{5F17F0C2-B425-43B3-941F-990D93B2D5E3}" type="presParOf" srcId="{0F3DD6EB-19E7-4D23-8696-9DC49F588A7F}" destId="{D2D7655D-0CBA-4C3B-9689-41A03EB4D589}" srcOrd="0" destOrd="0" presId="urn:microsoft.com/office/officeart/2008/layout/VerticalCurvedList"/>
    <dgm:cxn modelId="{F4F70871-AF94-47F4-BFA1-C0CDAD0EED56}" type="presParOf" srcId="{14BEAE8E-3165-4BDA-81C1-15C9DB8B621B}" destId="{CC2F5AF0-69D2-455D-8FAD-8E021395A8BF}" srcOrd="9" destOrd="0" presId="urn:microsoft.com/office/officeart/2008/layout/VerticalCurvedList"/>
    <dgm:cxn modelId="{1D2C3EA0-DAB8-4C81-85FB-4ABCE9ED44E4}" type="presParOf" srcId="{14BEAE8E-3165-4BDA-81C1-15C9DB8B621B}" destId="{782B4FA1-8376-4588-9383-4D38095247F7}" srcOrd="10" destOrd="0" presId="urn:microsoft.com/office/officeart/2008/layout/VerticalCurvedList"/>
    <dgm:cxn modelId="{FBE7F74D-81F9-4B59-9A6B-EB9CD8AC4959}" type="presParOf" srcId="{782B4FA1-8376-4588-9383-4D38095247F7}" destId="{4D027FF6-9292-4FA8-B7CC-288D7E522E30}" srcOrd="0" destOrd="0" presId="urn:microsoft.com/office/officeart/2008/layout/VerticalCurvedList"/>
    <dgm:cxn modelId="{B36AC861-DBC6-47A6-84CC-49D09B64E1F0}" type="presParOf" srcId="{14BEAE8E-3165-4BDA-81C1-15C9DB8B621B}" destId="{0B6967D7-43B4-4BE7-8838-88EB096B58D6}" srcOrd="11" destOrd="0" presId="urn:microsoft.com/office/officeart/2008/layout/VerticalCurvedList"/>
    <dgm:cxn modelId="{3C4881EE-DC51-4AF4-930D-CAAB3960AA40}" type="presParOf" srcId="{14BEAE8E-3165-4BDA-81C1-15C9DB8B621B}" destId="{4CF70101-EEE7-48D5-9A80-CBAFF3BDFB5F}" srcOrd="12" destOrd="0" presId="urn:microsoft.com/office/officeart/2008/layout/VerticalCurvedList"/>
    <dgm:cxn modelId="{3B93A4BA-6FC3-4089-BF0A-E578E38417F2}" type="presParOf" srcId="{4CF70101-EEE7-48D5-9A80-CBAFF3BDFB5F}" destId="{2616A455-AC33-43B1-8861-3D44C73370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4C5073-83C4-4F83-9655-2A9E7CA8CCA6}">
      <dsp:nvSpPr>
        <dsp:cNvPr id="0" name=""/>
        <dsp:cNvSpPr/>
      </dsp:nvSpPr>
      <dsp:spPr>
        <a:xfrm>
          <a:off x="244963" y="99797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Водоснабжение</a:t>
          </a:r>
        </a:p>
      </dsp:txBody>
      <dsp:txXfrm>
        <a:off x="244963" y="99797"/>
        <a:ext cx="1329225" cy="797535"/>
      </dsp:txXfrm>
    </dsp:sp>
    <dsp:sp modelId="{F2A955E1-FEC6-4BDB-B13C-D50172260B75}">
      <dsp:nvSpPr>
        <dsp:cNvPr id="0" name=""/>
        <dsp:cNvSpPr/>
      </dsp:nvSpPr>
      <dsp:spPr>
        <a:xfrm>
          <a:off x="1739676" y="108107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Водоотведение</a:t>
          </a:r>
        </a:p>
      </dsp:txBody>
      <dsp:txXfrm>
        <a:off x="1739676" y="108107"/>
        <a:ext cx="1329225" cy="797535"/>
      </dsp:txXfrm>
    </dsp:sp>
    <dsp:sp modelId="{4B3E8D54-FE52-4FF7-A4AA-A6BD6C5D031D}">
      <dsp:nvSpPr>
        <dsp:cNvPr id="0" name=""/>
        <dsp:cNvSpPr/>
      </dsp:nvSpPr>
      <dsp:spPr>
        <a:xfrm>
          <a:off x="3234403" y="74858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Теплоснабжение</a:t>
          </a:r>
        </a:p>
      </dsp:txBody>
      <dsp:txXfrm>
        <a:off x="3234403" y="74858"/>
        <a:ext cx="1329225" cy="797535"/>
      </dsp:txXfrm>
    </dsp:sp>
    <dsp:sp modelId="{08866D2C-AD8E-4995-B2E0-DF28DE61EE07}">
      <dsp:nvSpPr>
        <dsp:cNvPr id="0" name=""/>
        <dsp:cNvSpPr/>
      </dsp:nvSpPr>
      <dsp:spPr>
        <a:xfrm>
          <a:off x="4671203" y="83168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Электроснабжение</a:t>
          </a:r>
        </a:p>
      </dsp:txBody>
      <dsp:txXfrm>
        <a:off x="4671203" y="83168"/>
        <a:ext cx="1329225" cy="797535"/>
      </dsp:txXfrm>
    </dsp:sp>
    <dsp:sp modelId="{6D46423F-ADBA-4CED-B3D2-D4679144F515}">
      <dsp:nvSpPr>
        <dsp:cNvPr id="0" name=""/>
        <dsp:cNvSpPr/>
      </dsp:nvSpPr>
      <dsp:spPr>
        <a:xfrm>
          <a:off x="244963" y="1015803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Газоснабжение</a:t>
          </a:r>
        </a:p>
      </dsp:txBody>
      <dsp:txXfrm>
        <a:off x="244963" y="1015803"/>
        <a:ext cx="1329225" cy="797535"/>
      </dsp:txXfrm>
    </dsp:sp>
    <dsp:sp modelId="{09850B9E-14C1-412A-B721-4079E05433AF}">
      <dsp:nvSpPr>
        <dsp:cNvPr id="0" name=""/>
        <dsp:cNvSpPr/>
      </dsp:nvSpPr>
      <dsp:spPr>
        <a:xfrm>
          <a:off x="1745286" y="1013626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Автомобильные дороги</a:t>
          </a:r>
        </a:p>
      </dsp:txBody>
      <dsp:txXfrm>
        <a:off x="1745286" y="1013626"/>
        <a:ext cx="1329225" cy="797535"/>
      </dsp:txXfrm>
    </dsp:sp>
    <dsp:sp modelId="{4DF7F529-17E7-4424-9257-7C29472BF4AB}">
      <dsp:nvSpPr>
        <dsp:cNvPr id="0" name=""/>
        <dsp:cNvSpPr/>
      </dsp:nvSpPr>
      <dsp:spPr>
        <a:xfrm>
          <a:off x="3213282" y="996997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Железные дороги</a:t>
          </a:r>
          <a:endParaRPr lang="ru-RU" sz="1100" kern="1200" dirty="0">
            <a:solidFill>
              <a:schemeClr val="tx1"/>
            </a:solidFill>
            <a:latin typeface="PT Sans" panose="020B0503020203020204" pitchFamily="34" charset="-52"/>
            <a:ea typeface="PT Sans" panose="020B0503020203020204" pitchFamily="34" charset="-52"/>
          </a:endParaRPr>
        </a:p>
      </dsp:txBody>
      <dsp:txXfrm>
        <a:off x="3213282" y="996997"/>
        <a:ext cx="1329225" cy="797535"/>
      </dsp:txXfrm>
    </dsp:sp>
    <dsp:sp modelId="{959FE4CC-27F0-4291-B954-7220CA45F7F4}">
      <dsp:nvSpPr>
        <dsp:cNvPr id="0" name=""/>
        <dsp:cNvSpPr/>
      </dsp:nvSpPr>
      <dsp:spPr>
        <a:xfrm>
          <a:off x="4720132" y="996997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Связь</a:t>
          </a:r>
          <a:endParaRPr lang="ru-RU" sz="1100" kern="1200" dirty="0">
            <a:solidFill>
              <a:schemeClr val="tx1"/>
            </a:solidFill>
            <a:latin typeface="PT Sans" panose="020B0503020203020204" pitchFamily="34" charset="-52"/>
            <a:ea typeface="PT Sans" panose="020B0503020203020204" pitchFamily="34" charset="-52"/>
          </a:endParaRPr>
        </a:p>
      </dsp:txBody>
      <dsp:txXfrm>
        <a:off x="4720132" y="996997"/>
        <a:ext cx="1329225" cy="797535"/>
      </dsp:txXfrm>
    </dsp:sp>
    <dsp:sp modelId="{BB520D5C-BDDA-48F8-A2B8-C9030D333C81}">
      <dsp:nvSpPr>
        <dsp:cNvPr id="0" name=""/>
        <dsp:cNvSpPr/>
      </dsp:nvSpPr>
      <dsp:spPr>
        <a:xfrm>
          <a:off x="2435765" y="1860998"/>
          <a:ext cx="1329225" cy="79753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E7E7E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Инженерная подготовка и защита территории</a:t>
          </a:r>
          <a:endParaRPr lang="ru-RU" sz="1100" kern="1200" dirty="0">
            <a:solidFill>
              <a:schemeClr val="tx1"/>
            </a:solidFill>
            <a:latin typeface="PT Sans" panose="020B0503020203020204" pitchFamily="34" charset="-52"/>
            <a:ea typeface="PT Sans" panose="020B0503020203020204" pitchFamily="34" charset="-52"/>
          </a:endParaRPr>
        </a:p>
      </dsp:txBody>
      <dsp:txXfrm>
        <a:off x="2435765" y="1860998"/>
        <a:ext cx="1329225" cy="797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C938B-C1BC-4A4B-BEC4-0D496398BA85}">
      <dsp:nvSpPr>
        <dsp:cNvPr id="0" name=""/>
        <dsp:cNvSpPr/>
      </dsp:nvSpPr>
      <dsp:spPr>
        <a:xfrm>
          <a:off x="3194" y="169524"/>
          <a:ext cx="2793616" cy="2793616"/>
        </a:xfrm>
        <a:prstGeom prst="ellipse">
          <a:avLst/>
        </a:prstGeom>
        <a:solidFill>
          <a:srgbClr val="E7E7E8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3742" tIns="22860" rIns="153742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>
              <a:latin typeface="PT Sans" panose="020B0503020203020204" pitchFamily="34" charset="-52"/>
              <a:ea typeface="PT Sans" panose="020B0503020203020204" pitchFamily="34" charset="-52"/>
            </a:rPr>
            <a:t>Инициатор – юридическое лицо, резидент Российской Федерации</a:t>
          </a:r>
          <a:endParaRPr lang="ru-RU" sz="1800" kern="1200" dirty="0">
            <a:latin typeface="PT Sans" panose="020B0503020203020204" pitchFamily="34" charset="-52"/>
            <a:ea typeface="PT Sans" panose="020B0503020203020204" pitchFamily="34" charset="-52"/>
          </a:endParaRPr>
        </a:p>
      </dsp:txBody>
      <dsp:txXfrm>
        <a:off x="412310" y="578640"/>
        <a:ext cx="1975384" cy="1975384"/>
      </dsp:txXfrm>
    </dsp:sp>
    <dsp:sp modelId="{ACB52746-D644-49F0-9154-2992F8F00783}">
      <dsp:nvSpPr>
        <dsp:cNvPr id="0" name=""/>
        <dsp:cNvSpPr/>
      </dsp:nvSpPr>
      <dsp:spPr>
        <a:xfrm>
          <a:off x="2252352" y="135051"/>
          <a:ext cx="2793616" cy="2793616"/>
        </a:xfrm>
        <a:prstGeom prst="ellipse">
          <a:avLst/>
        </a:prstGeom>
        <a:solidFill>
          <a:srgbClr val="7EC24A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3742" tIns="22860" rIns="153742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>
              <a:latin typeface="PT Sans" panose="020B0503020203020204" pitchFamily="34" charset="-52"/>
              <a:ea typeface="PT Sans" panose="020B0503020203020204" pitchFamily="34" charset="-52"/>
            </a:rPr>
            <a:t>Отсутствие у инициатора просроченной задолженности перед бюджетом и фондами</a:t>
          </a:r>
          <a:endParaRPr lang="ru-RU" sz="1800" kern="1200" dirty="0">
            <a:latin typeface="PT Sans" panose="020B0503020203020204" pitchFamily="34" charset="-52"/>
            <a:ea typeface="PT Sans" panose="020B0503020203020204" pitchFamily="34" charset="-52"/>
          </a:endParaRPr>
        </a:p>
      </dsp:txBody>
      <dsp:txXfrm>
        <a:off x="2661468" y="544167"/>
        <a:ext cx="1975384" cy="1975384"/>
      </dsp:txXfrm>
    </dsp:sp>
    <dsp:sp modelId="{C5DF1CF5-3FDE-47AB-BD92-4A10DB3DB819}">
      <dsp:nvSpPr>
        <dsp:cNvPr id="0" name=""/>
        <dsp:cNvSpPr/>
      </dsp:nvSpPr>
      <dsp:spPr>
        <a:xfrm>
          <a:off x="4472981" y="169524"/>
          <a:ext cx="2793616" cy="2793616"/>
        </a:xfrm>
        <a:prstGeom prst="ellipse">
          <a:avLst/>
        </a:prstGeom>
        <a:solidFill>
          <a:srgbClr val="007DC5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3742" tIns="20320" rIns="15374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>
              <a:latin typeface="PT Sans" panose="020B0503020203020204" pitchFamily="34" charset="-52"/>
              <a:ea typeface="PT Sans" panose="020B0503020203020204" pitchFamily="34" charset="-52"/>
            </a:rPr>
            <a:t>Наличие социально-экономического эффекта для моногорода по объему привлеченных инвестиций и количеству новых рабочих мест</a:t>
          </a:r>
          <a:endParaRPr lang="ru-RU" sz="1600" kern="1200" dirty="0">
            <a:latin typeface="PT Sans" panose="020B0503020203020204" pitchFamily="34" charset="-52"/>
            <a:ea typeface="PT Sans" panose="020B0503020203020204" pitchFamily="34" charset="-52"/>
          </a:endParaRPr>
        </a:p>
      </dsp:txBody>
      <dsp:txXfrm>
        <a:off x="4882097" y="578640"/>
        <a:ext cx="1975384" cy="19753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020A7-7B7D-4690-83B8-EE8B85C4FDFB}">
      <dsp:nvSpPr>
        <dsp:cNvPr id="0" name=""/>
        <dsp:cNvSpPr/>
      </dsp:nvSpPr>
      <dsp:spPr>
        <a:xfrm>
          <a:off x="0" y="2131871"/>
          <a:ext cx="1765473" cy="706189"/>
        </a:xfrm>
        <a:prstGeom prst="homePlate">
          <a:avLst/>
        </a:prstGeom>
        <a:solidFill>
          <a:srgbClr val="007DC5"/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Заключение Генерального соглашения</a:t>
          </a:r>
        </a:p>
      </dsp:txBody>
      <dsp:txXfrm>
        <a:off x="0" y="2131871"/>
        <a:ext cx="1588926" cy="706189"/>
      </dsp:txXfrm>
    </dsp:sp>
    <dsp:sp modelId="{3988481E-245E-439E-9531-6EB6F4AA073D}">
      <dsp:nvSpPr>
        <dsp:cNvPr id="0" name=""/>
        <dsp:cNvSpPr/>
      </dsp:nvSpPr>
      <dsp:spPr>
        <a:xfrm>
          <a:off x="1413284" y="2131871"/>
          <a:ext cx="1765473" cy="706189"/>
        </a:xfrm>
        <a:prstGeom prst="chevron">
          <a:avLst/>
        </a:prstGeom>
        <a:solidFill>
          <a:srgbClr val="007DC5"/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Этап предварительной оценки</a:t>
          </a:r>
        </a:p>
      </dsp:txBody>
      <dsp:txXfrm>
        <a:off x="1766379" y="2131871"/>
        <a:ext cx="1059284" cy="706189"/>
      </dsp:txXfrm>
    </dsp:sp>
    <dsp:sp modelId="{74171352-1497-457C-9047-E0BB40DEEFC9}">
      <dsp:nvSpPr>
        <dsp:cNvPr id="0" name=""/>
        <dsp:cNvSpPr/>
      </dsp:nvSpPr>
      <dsp:spPr>
        <a:xfrm>
          <a:off x="2825663" y="2131871"/>
          <a:ext cx="1765473" cy="706189"/>
        </a:xfrm>
        <a:prstGeom prst="chevron">
          <a:avLst/>
        </a:prstGeom>
        <a:solidFill>
          <a:srgbClr val="007DC5"/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Этап комплексной оценки</a:t>
          </a:r>
        </a:p>
      </dsp:txBody>
      <dsp:txXfrm>
        <a:off x="3178758" y="2131871"/>
        <a:ext cx="1059284" cy="706189"/>
      </dsp:txXfrm>
    </dsp:sp>
    <dsp:sp modelId="{B6A57062-DA0B-4DF2-ACD5-AC89FE08585D}">
      <dsp:nvSpPr>
        <dsp:cNvPr id="0" name=""/>
        <dsp:cNvSpPr/>
      </dsp:nvSpPr>
      <dsp:spPr>
        <a:xfrm>
          <a:off x="4238042" y="2131871"/>
          <a:ext cx="1765473" cy="706189"/>
        </a:xfrm>
        <a:prstGeom prst="chevron">
          <a:avLst/>
        </a:prstGeom>
        <a:solidFill>
          <a:srgbClr val="007DC5"/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Принятие решения</a:t>
          </a:r>
        </a:p>
      </dsp:txBody>
      <dsp:txXfrm>
        <a:off x="4591137" y="2131871"/>
        <a:ext cx="1059284" cy="706189"/>
      </dsp:txXfrm>
    </dsp:sp>
    <dsp:sp modelId="{E4B7652D-2A43-474E-AD3B-C269A6BB1352}">
      <dsp:nvSpPr>
        <dsp:cNvPr id="0" name=""/>
        <dsp:cNvSpPr/>
      </dsp:nvSpPr>
      <dsp:spPr>
        <a:xfrm>
          <a:off x="5650420" y="2131871"/>
          <a:ext cx="1765473" cy="706189"/>
        </a:xfrm>
        <a:prstGeom prst="chevron">
          <a:avLst/>
        </a:prstGeom>
        <a:solidFill>
          <a:srgbClr val="007DC5"/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pc="0" baseline="0" dirty="0">
              <a:solidFill>
                <a:schemeClr val="bg1"/>
              </a:solidFill>
              <a:latin typeface="PT Sans" panose="020B0503020203020204" pitchFamily="34" charset="-52"/>
              <a:ea typeface="PT Sans" panose="020B0503020203020204" pitchFamily="34" charset="-52"/>
            </a:rPr>
            <a:t>Подписание инвестиционного соглашения</a:t>
          </a:r>
        </a:p>
      </dsp:txBody>
      <dsp:txXfrm>
        <a:off x="6003515" y="2131871"/>
        <a:ext cx="1059284" cy="7061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49B74-6887-4F88-9A04-1D1E4E4FE9D2}">
      <dsp:nvSpPr>
        <dsp:cNvPr id="0" name=""/>
        <dsp:cNvSpPr/>
      </dsp:nvSpPr>
      <dsp:spPr>
        <a:xfrm>
          <a:off x="-5450789" y="-834611"/>
          <a:ext cx="6490221" cy="6490221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rgbClr val="007DC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28685-5B42-4758-AD32-F9DE6436E200}">
      <dsp:nvSpPr>
        <dsp:cNvPr id="0" name=""/>
        <dsp:cNvSpPr/>
      </dsp:nvSpPr>
      <dsp:spPr>
        <a:xfrm>
          <a:off x="387477" y="253873"/>
          <a:ext cx="7830142" cy="507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DC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287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000000"/>
              </a:solidFill>
            </a:rPr>
            <a:t>сопровождение программ развития моногородов в рамках приоритетной программы;</a:t>
          </a:r>
          <a:endParaRPr lang="ru-RU" sz="1500" kern="1200" dirty="0">
            <a:solidFill>
              <a:srgbClr val="000000"/>
            </a:solidFill>
          </a:endParaRPr>
        </a:p>
      </dsp:txBody>
      <dsp:txXfrm>
        <a:off x="387477" y="253873"/>
        <a:ext cx="7830142" cy="507554"/>
      </dsp:txXfrm>
    </dsp:sp>
    <dsp:sp modelId="{4DA910CE-362F-453D-A1B5-EF4CE3A6BA15}">
      <dsp:nvSpPr>
        <dsp:cNvPr id="0" name=""/>
        <dsp:cNvSpPr/>
      </dsp:nvSpPr>
      <dsp:spPr>
        <a:xfrm>
          <a:off x="70255" y="190429"/>
          <a:ext cx="634443" cy="6344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DC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161D62-1FCE-450A-81A4-3F92F1247403}">
      <dsp:nvSpPr>
        <dsp:cNvPr id="0" name=""/>
        <dsp:cNvSpPr/>
      </dsp:nvSpPr>
      <dsp:spPr>
        <a:xfrm>
          <a:off x="804975" y="1015109"/>
          <a:ext cx="7412644" cy="507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287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rgbClr val="000000"/>
              </a:solidFill>
            </a:rPr>
            <a:t>консультационная и методологическая поддержка администраций моногородов и РОИВ </a:t>
          </a:r>
          <a:endParaRPr lang="ru-RU" sz="1500" kern="1200">
            <a:solidFill>
              <a:srgbClr val="000000"/>
            </a:solidFill>
          </a:endParaRPr>
        </a:p>
      </dsp:txBody>
      <dsp:txXfrm>
        <a:off x="804975" y="1015109"/>
        <a:ext cx="7412644" cy="507554"/>
      </dsp:txXfrm>
    </dsp:sp>
    <dsp:sp modelId="{23596DCF-E2D2-4BA6-858D-42DC14D330AE}">
      <dsp:nvSpPr>
        <dsp:cNvPr id="0" name=""/>
        <dsp:cNvSpPr/>
      </dsp:nvSpPr>
      <dsp:spPr>
        <a:xfrm>
          <a:off x="487754" y="951665"/>
          <a:ext cx="634443" cy="6344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C9CEDE-1626-4958-B8C0-9F465CBEA996}">
      <dsp:nvSpPr>
        <dsp:cNvPr id="0" name=""/>
        <dsp:cNvSpPr/>
      </dsp:nvSpPr>
      <dsp:spPr>
        <a:xfrm>
          <a:off x="995887" y="1776344"/>
          <a:ext cx="7221732" cy="507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287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rgbClr val="000000"/>
              </a:solidFill>
            </a:rPr>
            <a:t>оказание помощи в привлечении бюджетного и внебюджетного финансирования для реализации программ развития моногородов</a:t>
          </a:r>
          <a:endParaRPr lang="ru-RU" sz="1500" kern="1200">
            <a:solidFill>
              <a:srgbClr val="000000"/>
            </a:solidFill>
          </a:endParaRPr>
        </a:p>
      </dsp:txBody>
      <dsp:txXfrm>
        <a:off x="995887" y="1776344"/>
        <a:ext cx="7221732" cy="507554"/>
      </dsp:txXfrm>
    </dsp:sp>
    <dsp:sp modelId="{B1153BEB-4C87-4B3F-BAB8-D4A7A0C918D0}">
      <dsp:nvSpPr>
        <dsp:cNvPr id="0" name=""/>
        <dsp:cNvSpPr/>
      </dsp:nvSpPr>
      <dsp:spPr>
        <a:xfrm>
          <a:off x="678665" y="1712900"/>
          <a:ext cx="634443" cy="6344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9046A-380E-4DEF-ABD4-2447F58BE76B}">
      <dsp:nvSpPr>
        <dsp:cNvPr id="0" name=""/>
        <dsp:cNvSpPr/>
      </dsp:nvSpPr>
      <dsp:spPr>
        <a:xfrm>
          <a:off x="995887" y="2537098"/>
          <a:ext cx="7221732" cy="507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287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rgbClr val="000000"/>
              </a:solidFill>
            </a:rPr>
            <a:t>проведение рейтинга монопрофильных муниципальных образований (моногородов) Российской Федерации</a:t>
          </a:r>
          <a:endParaRPr lang="ru-RU" sz="1500" kern="1200">
            <a:solidFill>
              <a:srgbClr val="000000"/>
            </a:solidFill>
          </a:endParaRPr>
        </a:p>
      </dsp:txBody>
      <dsp:txXfrm>
        <a:off x="995887" y="2537098"/>
        <a:ext cx="7221732" cy="507554"/>
      </dsp:txXfrm>
    </dsp:sp>
    <dsp:sp modelId="{D2D7655D-0CBA-4C3B-9689-41A03EB4D589}">
      <dsp:nvSpPr>
        <dsp:cNvPr id="0" name=""/>
        <dsp:cNvSpPr/>
      </dsp:nvSpPr>
      <dsp:spPr>
        <a:xfrm>
          <a:off x="678665" y="2473654"/>
          <a:ext cx="634443" cy="6344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2F5AF0-69D2-455D-8FAD-8E021395A8BF}">
      <dsp:nvSpPr>
        <dsp:cNvPr id="0" name=""/>
        <dsp:cNvSpPr/>
      </dsp:nvSpPr>
      <dsp:spPr>
        <a:xfrm>
          <a:off x="804975" y="3298333"/>
          <a:ext cx="7412644" cy="507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287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rgbClr val="000000"/>
              </a:solidFill>
            </a:rPr>
            <a:t>реализация совместных проектов с кредитными организациями, фондами и иными организациями по вопросам комплексного развития моногородов;</a:t>
          </a:r>
          <a:endParaRPr lang="ru-RU" sz="1500" kern="1200">
            <a:solidFill>
              <a:srgbClr val="000000"/>
            </a:solidFill>
          </a:endParaRPr>
        </a:p>
      </dsp:txBody>
      <dsp:txXfrm>
        <a:off x="804975" y="3298333"/>
        <a:ext cx="7412644" cy="507554"/>
      </dsp:txXfrm>
    </dsp:sp>
    <dsp:sp modelId="{4D027FF6-9292-4FA8-B7CC-288D7E522E30}">
      <dsp:nvSpPr>
        <dsp:cNvPr id="0" name=""/>
        <dsp:cNvSpPr/>
      </dsp:nvSpPr>
      <dsp:spPr>
        <a:xfrm>
          <a:off x="487754" y="3234889"/>
          <a:ext cx="634443" cy="6344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967D7-43B4-4BE7-8838-88EB096B58D6}">
      <dsp:nvSpPr>
        <dsp:cNvPr id="0" name=""/>
        <dsp:cNvSpPr/>
      </dsp:nvSpPr>
      <dsp:spPr>
        <a:xfrm>
          <a:off x="387477" y="4059569"/>
          <a:ext cx="7830142" cy="507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287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rgbClr val="000000"/>
              </a:solidFill>
            </a:rPr>
            <a:t>организационно-методическое сопровождение проектного управления приоритетной программой.</a:t>
          </a:r>
          <a:endParaRPr lang="ru-RU" sz="1500" kern="1200">
            <a:solidFill>
              <a:srgbClr val="000000"/>
            </a:solidFill>
          </a:endParaRPr>
        </a:p>
      </dsp:txBody>
      <dsp:txXfrm>
        <a:off x="387477" y="4059569"/>
        <a:ext cx="7830142" cy="507554"/>
      </dsp:txXfrm>
    </dsp:sp>
    <dsp:sp modelId="{2616A455-AC33-43B1-8861-3D44C7337077}">
      <dsp:nvSpPr>
        <dsp:cNvPr id="0" name=""/>
        <dsp:cNvSpPr/>
      </dsp:nvSpPr>
      <dsp:spPr>
        <a:xfrm>
          <a:off x="70255" y="3996125"/>
          <a:ext cx="634443" cy="6344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7FFA0-974A-432D-8ECE-6B0A0C86B82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657EA-7E7A-4019-82CA-3D322AC59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3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57EA-7E7A-4019-82CA-3D322AC593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845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57EA-7E7A-4019-82CA-3D322AC5935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4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7DC5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7EC24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3" y="49212"/>
            <a:ext cx="2546348" cy="786568"/>
          </a:xfrm>
          <a:prstGeom prst="rect">
            <a:avLst/>
          </a:prstGeom>
        </p:spPr>
      </p:pic>
      <p:grpSp>
        <p:nvGrpSpPr>
          <p:cNvPr id="16" name="Группа 15"/>
          <p:cNvGrpSpPr/>
          <p:nvPr userDrawn="1"/>
        </p:nvGrpSpPr>
        <p:grpSpPr>
          <a:xfrm>
            <a:off x="-4" y="91823"/>
            <a:ext cx="9144004" cy="743957"/>
            <a:chOff x="-4" y="91823"/>
            <a:chExt cx="9144004" cy="743957"/>
          </a:xfrm>
        </p:grpSpPr>
        <p:cxnSp>
          <p:nvCxnSpPr>
            <p:cNvPr id="14" name="Прямая соединительная линия 13"/>
            <p:cNvCxnSpPr/>
            <p:nvPr userDrawn="1"/>
          </p:nvCxnSpPr>
          <p:spPr>
            <a:xfrm>
              <a:off x="-4" y="807245"/>
              <a:ext cx="6228000" cy="0"/>
            </a:xfrm>
            <a:prstGeom prst="line">
              <a:avLst/>
            </a:prstGeom>
            <a:ln w="22479">
              <a:solidFill>
                <a:srgbClr val="007D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Рисунок 14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994400" y="91823"/>
              <a:ext cx="3149600" cy="7439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427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3" y="144993"/>
            <a:ext cx="7676951" cy="540000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C5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-4" y="6027264"/>
            <a:ext cx="9144004" cy="743957"/>
            <a:chOff x="-4" y="91823"/>
            <a:chExt cx="9144004" cy="743957"/>
          </a:xfrm>
        </p:grpSpPr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-4" y="807245"/>
              <a:ext cx="6228000" cy="0"/>
            </a:xfrm>
            <a:prstGeom prst="line">
              <a:avLst/>
            </a:prstGeom>
            <a:ln w="22479">
              <a:solidFill>
                <a:srgbClr val="007D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994400" y="91823"/>
              <a:ext cx="3149600" cy="743957"/>
            </a:xfrm>
            <a:prstGeom prst="rect">
              <a:avLst/>
            </a:prstGeom>
          </p:spPr>
        </p:pic>
      </p:grpSp>
      <p:cxnSp>
        <p:nvCxnSpPr>
          <p:cNvPr id="9" name="Прямая соединительная линия 8"/>
          <p:cNvCxnSpPr/>
          <p:nvPr userDrawn="1"/>
        </p:nvCxnSpPr>
        <p:spPr>
          <a:xfrm>
            <a:off x="474133" y="736600"/>
            <a:ext cx="8280000" cy="0"/>
          </a:xfrm>
          <a:prstGeom prst="line">
            <a:avLst/>
          </a:prstGeom>
          <a:ln w="12700">
            <a:solidFill>
              <a:srgbClr val="007D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type="body" sz="quarter" idx="10"/>
          </p:nvPr>
        </p:nvSpPr>
        <p:spPr>
          <a:xfrm>
            <a:off x="8174696" y="144993"/>
            <a:ext cx="584200" cy="540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7DC5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8718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6D1B0-2493-497D-8BF3-C68038C4BD62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8D94-34D1-49AA-A2F2-917272C37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12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13" Type="http://schemas.openxmlformats.org/officeDocument/2006/relationships/image" Target="../media/image27.png"/><Relationship Id="rId18" Type="http://schemas.openxmlformats.org/officeDocument/2006/relationships/image" Target="../media/image4.pn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12" Type="http://schemas.openxmlformats.org/officeDocument/2006/relationships/image" Target="../media/image26.jpeg"/><Relationship Id="rId17" Type="http://schemas.openxmlformats.org/officeDocument/2006/relationships/image" Target="../media/image6.png"/><Relationship Id="rId2" Type="http://schemas.openxmlformats.org/officeDocument/2006/relationships/image" Target="../media/image16.png"/><Relationship Id="rId16" Type="http://schemas.openxmlformats.org/officeDocument/2006/relationships/image" Target="../media/image30.jpe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11" Type="http://schemas.openxmlformats.org/officeDocument/2006/relationships/image" Target="../media/image25.png"/><Relationship Id="rId5" Type="http://schemas.openxmlformats.org/officeDocument/2006/relationships/image" Target="../media/image19.gif"/><Relationship Id="rId15" Type="http://schemas.openxmlformats.org/officeDocument/2006/relationships/image" Target="../media/image29.jpeg"/><Relationship Id="rId10" Type="http://schemas.openxmlformats.org/officeDocument/2006/relationships/image" Target="../media/image24.png"/><Relationship Id="rId19" Type="http://schemas.openxmlformats.org/officeDocument/2006/relationships/image" Target="../media/image31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10.jpe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11.jpe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5466" y="1650999"/>
            <a:ext cx="6333068" cy="2150533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4400" b="1" dirty="0">
                <a:ln>
                  <a:solidFill>
                    <a:srgbClr val="007DC5"/>
                  </a:solidFill>
                </a:ln>
                <a:latin typeface="PT Sans" panose="020B0503020203020204" pitchFamily="34" charset="-52"/>
                <a:ea typeface="PT Sans" panose="020B0503020203020204" pitchFamily="34" charset="-52"/>
              </a:rPr>
              <a:t>Фонд развития моногородов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862652"/>
            <a:ext cx="6858000" cy="1655762"/>
          </a:xfrm>
        </p:spPr>
        <p:txBody>
          <a:bodyPr/>
          <a:lstStyle/>
          <a:p>
            <a:r>
              <a:rPr lang="ru-RU" dirty="0">
                <a:ln>
                  <a:solidFill>
                    <a:srgbClr val="7EC24A"/>
                  </a:solidFill>
                </a:ln>
                <a:latin typeface="PT Sans" panose="020B0503020203020204" pitchFamily="34" charset="-52"/>
                <a:ea typeface="PT Sans" panose="020B0503020203020204" pitchFamily="34" charset="-52"/>
              </a:rPr>
              <a:t>Меры поддержки и возможности</a:t>
            </a:r>
          </a:p>
        </p:txBody>
      </p:sp>
    </p:spTree>
    <p:extLst>
      <p:ext uri="{BB962C8B-B14F-4D97-AF65-F5344CB8AC3E}">
        <p14:creationId xmlns:p14="http://schemas.microsoft.com/office/powerpoint/2010/main" val="339227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10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93099" y="819940"/>
            <a:ext cx="5695745" cy="1093528"/>
            <a:chOff x="393103" y="963341"/>
            <a:chExt cx="6712956" cy="1423787"/>
          </a:xfrm>
        </p:grpSpPr>
        <p:sp>
          <p:nvSpPr>
            <p:cNvPr id="4" name="Овал 3"/>
            <p:cNvSpPr/>
            <p:nvPr/>
          </p:nvSpPr>
          <p:spPr>
            <a:xfrm>
              <a:off x="393103" y="963341"/>
              <a:ext cx="1428502" cy="1423787"/>
            </a:xfrm>
            <a:prstGeom prst="ellipse">
              <a:avLst/>
            </a:prstGeom>
            <a:ln>
              <a:solidFill>
                <a:srgbClr val="7EC24A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rgbClr val="007DC5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Форма участия</a:t>
              </a:r>
              <a:endParaRPr lang="ru-RU" sz="1400" dirty="0"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cxnSp>
          <p:nvCxnSpPr>
            <p:cNvPr id="6" name="Прямая соединительная линия 5"/>
            <p:cNvCxnSpPr>
              <a:stCxn id="4" idx="6"/>
            </p:cNvCxnSpPr>
            <p:nvPr/>
          </p:nvCxnSpPr>
          <p:spPr>
            <a:xfrm flipV="1">
              <a:off x="1821605" y="1397000"/>
              <a:ext cx="709928" cy="2782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2531533" y="1397000"/>
              <a:ext cx="4512744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Прямоугольник 8"/>
            <p:cNvSpPr/>
            <p:nvPr/>
          </p:nvSpPr>
          <p:spPr>
            <a:xfrm>
              <a:off x="2578585" y="984358"/>
              <a:ext cx="2355787" cy="4007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>
                  <a:latin typeface="PT Sans" panose="020B0503020203020204" pitchFamily="34" charset="-52"/>
                  <a:ea typeface="PT Sans" panose="020B0503020203020204" pitchFamily="34" charset="-52"/>
                </a:rPr>
                <a:t>Предоставление </a:t>
              </a:r>
              <a:r>
                <a:rPr lang="ru-RU" sz="1400" dirty="0" smtClean="0">
                  <a:latin typeface="PT Sans" panose="020B0503020203020204" pitchFamily="34" charset="-52"/>
                  <a:ea typeface="PT Sans" panose="020B0503020203020204" pitchFamily="34" charset="-52"/>
                </a:rPr>
                <a:t>займа</a:t>
              </a:r>
              <a:endParaRPr lang="ru-RU" sz="1400" dirty="0"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821605" y="1805548"/>
              <a:ext cx="648689" cy="243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2470294" y="2049036"/>
              <a:ext cx="4573983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2548573" y="1443165"/>
              <a:ext cx="4557486" cy="6812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>
                  <a:latin typeface="PT Sans" panose="020B0503020203020204" pitchFamily="34" charset="-52"/>
                  <a:ea typeface="PT Sans" panose="020B0503020203020204" pitchFamily="34" charset="-52"/>
                </a:rPr>
                <a:t>Вхождение в капитал компании-инициатора</a:t>
              </a:r>
            </a:p>
            <a:p>
              <a:r>
                <a:rPr lang="ru-RU" sz="1400" dirty="0">
                  <a:latin typeface="PT Sans" panose="020B0503020203020204" pitchFamily="34" charset="-52"/>
                  <a:ea typeface="PT Sans" panose="020B0503020203020204" pitchFamily="34" charset="-52"/>
                </a:rPr>
                <a:t>  (не более 49</a:t>
              </a:r>
              <a:r>
                <a:rPr lang="ru-RU" sz="1400" dirty="0" smtClean="0">
                  <a:latin typeface="PT Sans" panose="020B0503020203020204" pitchFamily="34" charset="-52"/>
                  <a:ea typeface="PT Sans" panose="020B0503020203020204" pitchFamily="34" charset="-52"/>
                </a:rPr>
                <a:t>%</a:t>
              </a:r>
              <a:r>
                <a:rPr lang="en-US" sz="1400" dirty="0" smtClean="0">
                  <a:latin typeface="PT Sans" panose="020B0503020203020204" pitchFamily="34" charset="-52"/>
                  <a:ea typeface="PT Sans" panose="020B0503020203020204" pitchFamily="34" charset="-52"/>
                </a:rPr>
                <a:t> </a:t>
              </a:r>
              <a:r>
                <a:rPr lang="ru-RU" sz="1400" dirty="0" smtClean="0">
                  <a:latin typeface="PT Sans" panose="020B0503020203020204" pitchFamily="34" charset="-52"/>
                  <a:ea typeface="PT Sans" panose="020B0503020203020204" pitchFamily="34" charset="-52"/>
                </a:rPr>
                <a:t>от УК).</a:t>
              </a:r>
              <a:endParaRPr lang="ru-RU" sz="1400" dirty="0"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</p:grpSp>
      <p:sp>
        <p:nvSpPr>
          <p:cNvPr id="19" name="Овал 18"/>
          <p:cNvSpPr/>
          <p:nvPr/>
        </p:nvSpPr>
        <p:spPr>
          <a:xfrm>
            <a:off x="7253648" y="3558704"/>
            <a:ext cx="1435696" cy="1432728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Условия</a:t>
            </a:r>
            <a:endParaRPr lang="ru-RU" sz="11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393099" y="1870578"/>
            <a:ext cx="6434667" cy="592667"/>
          </a:xfrm>
          <a:prstGeom prst="rightArrow">
            <a:avLst/>
          </a:prstGeom>
          <a:solidFill>
            <a:schemeClr val="bg1"/>
          </a:solidFill>
          <a:ln>
            <a:solidFill>
              <a:srgbClr val="007D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Сумма - от 100 до 1000 млн. </a:t>
            </a:r>
            <a:r>
              <a:rPr lang="ru-RU" dirty="0" err="1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руб</a:t>
            </a:r>
            <a:endPara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393101" y="3077594"/>
            <a:ext cx="6434667" cy="592667"/>
          </a:xfrm>
          <a:prstGeom prst="rightArrow">
            <a:avLst/>
          </a:prstGeom>
          <a:solidFill>
            <a:schemeClr val="bg1"/>
          </a:solidFill>
          <a:ln>
            <a:solidFill>
              <a:srgbClr val="007D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Процентная ставка - 5 % годовых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393101" y="3715540"/>
            <a:ext cx="6434667" cy="592667"/>
          </a:xfrm>
          <a:prstGeom prst="rightArrow">
            <a:avLst/>
          </a:prstGeom>
          <a:solidFill>
            <a:schemeClr val="bg1"/>
          </a:solidFill>
          <a:ln>
            <a:solidFill>
              <a:srgbClr val="007D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Срок – до 8 лет; наличие обеспечения</a:t>
            </a:r>
          </a:p>
        </p:txBody>
      </p:sp>
      <p:sp>
        <p:nvSpPr>
          <p:cNvPr id="29" name="Стрелка вправо 28"/>
          <p:cNvSpPr/>
          <p:nvPr/>
        </p:nvSpPr>
        <p:spPr>
          <a:xfrm>
            <a:off x="393101" y="4353486"/>
            <a:ext cx="6434667" cy="592667"/>
          </a:xfrm>
          <a:prstGeom prst="rightArrow">
            <a:avLst/>
          </a:prstGeom>
          <a:solidFill>
            <a:schemeClr val="bg1"/>
          </a:solidFill>
          <a:ln>
            <a:solidFill>
              <a:srgbClr val="007D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Участие собственными средствами Инициатора в проекте - не менее 15%</a:t>
            </a:r>
          </a:p>
        </p:txBody>
      </p:sp>
      <p:sp>
        <p:nvSpPr>
          <p:cNvPr id="31" name="Стрелка вправо 30"/>
          <p:cNvSpPr/>
          <p:nvPr/>
        </p:nvSpPr>
        <p:spPr>
          <a:xfrm>
            <a:off x="393101" y="4991432"/>
            <a:ext cx="6434667" cy="592667"/>
          </a:xfrm>
          <a:prstGeom prst="rightArrow">
            <a:avLst/>
          </a:prstGeom>
          <a:solidFill>
            <a:schemeClr val="bg1"/>
          </a:solidFill>
          <a:ln>
            <a:solidFill>
              <a:srgbClr val="007D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Отсрочка по выплате займа - не более 3 лет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393100" y="5629378"/>
            <a:ext cx="6434667" cy="592667"/>
          </a:xfrm>
          <a:prstGeom prst="rightArrow">
            <a:avLst/>
          </a:prstGeom>
          <a:solidFill>
            <a:schemeClr val="bg1"/>
          </a:solidFill>
          <a:ln>
            <a:solidFill>
              <a:srgbClr val="007D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Отсутствие зависимости от деятельности градообразующего предприятия</a:t>
            </a:r>
          </a:p>
        </p:txBody>
      </p:sp>
      <p:sp>
        <p:nvSpPr>
          <p:cNvPr id="33" name="Заголовок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Параметры участия Фонда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393098" y="2463245"/>
            <a:ext cx="6434667" cy="592667"/>
          </a:xfrm>
          <a:prstGeom prst="rightArrow">
            <a:avLst/>
          </a:prstGeom>
          <a:solidFill>
            <a:schemeClr val="bg1"/>
          </a:solidFill>
          <a:ln>
            <a:solidFill>
              <a:srgbClr val="007D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Участие фонда в проекте не более 40%</a:t>
            </a:r>
            <a:endParaRPr lang="ru-RU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47494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Требования к заемщику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11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62827840"/>
              </p:ext>
            </p:extLst>
          </p:nvPr>
        </p:nvGraphicFramePr>
        <p:xfrm>
          <a:off x="1002141" y="684993"/>
          <a:ext cx="7269793" cy="3132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95423" y="3817659"/>
            <a:ext cx="1960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Ограничения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45066" y="4357659"/>
            <a:ext cx="2108200" cy="146740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Участие Фонда в проекте не более 40% от общей стоимости проекта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10740" y="4357659"/>
            <a:ext cx="2108200" cy="146740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50" dirty="0">
                <a:latin typeface="PT Sans" panose="020B0503020203020204" pitchFamily="34" charset="-52"/>
                <a:ea typeface="PT Sans" panose="020B0503020203020204" pitchFamily="34" charset="-52"/>
              </a:rPr>
              <a:t>Средства Фонда могут быть направлены только на капитальные вложения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86034" y="4357659"/>
            <a:ext cx="2623183" cy="146740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Наличие заключенного с субъектом Российской Федерации генерального соглашения</a:t>
            </a:r>
          </a:p>
        </p:txBody>
      </p:sp>
    </p:spTree>
    <p:extLst>
      <p:ext uri="{BB962C8B-B14F-4D97-AF65-F5344CB8AC3E}">
        <p14:creationId xmlns:p14="http://schemas.microsoft.com/office/powerpoint/2010/main" val="43638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 txBox="1">
            <a:spLocks/>
          </p:cNvSpPr>
          <p:nvPr/>
        </p:nvSpPr>
        <p:spPr>
          <a:xfrm>
            <a:off x="8087983" y="144993"/>
            <a:ext cx="700417" cy="588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12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Рассмотрение заявки на участие Фонда в инвестиционном проекте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085742555"/>
              </p:ext>
            </p:extLst>
          </p:nvPr>
        </p:nvGraphicFramePr>
        <p:xfrm>
          <a:off x="1371600" y="-1168400"/>
          <a:ext cx="7416800" cy="4969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Овал 10"/>
          <p:cNvSpPr/>
          <p:nvPr/>
        </p:nvSpPr>
        <p:spPr>
          <a:xfrm>
            <a:off x="406400" y="1781830"/>
            <a:ext cx="965200" cy="922866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Субъект РФ</a:t>
            </a:r>
          </a:p>
        </p:txBody>
      </p:sp>
      <p:sp>
        <p:nvSpPr>
          <p:cNvPr id="26" name="Овал 25"/>
          <p:cNvSpPr/>
          <p:nvPr/>
        </p:nvSpPr>
        <p:spPr>
          <a:xfrm>
            <a:off x="406400" y="2791681"/>
            <a:ext cx="965200" cy="922866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Фонд</a:t>
            </a:r>
          </a:p>
        </p:txBody>
      </p:sp>
      <p:sp>
        <p:nvSpPr>
          <p:cNvPr id="27" name="Овал 26"/>
          <p:cNvSpPr/>
          <p:nvPr/>
        </p:nvSpPr>
        <p:spPr>
          <a:xfrm>
            <a:off x="420762" y="3801532"/>
            <a:ext cx="965200" cy="922866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Инициатор </a:t>
            </a:r>
          </a:p>
        </p:txBody>
      </p:sp>
      <p:sp>
        <p:nvSpPr>
          <p:cNvPr id="28" name="Овал 27"/>
          <p:cNvSpPr/>
          <p:nvPr/>
        </p:nvSpPr>
        <p:spPr>
          <a:xfrm>
            <a:off x="420762" y="4817537"/>
            <a:ext cx="965200" cy="922866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Внешние эксперты 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371599" y="3253114"/>
            <a:ext cx="2989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371600" y="2234796"/>
            <a:ext cx="2989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665363" y="2108200"/>
            <a:ext cx="1010104" cy="127846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Заключенные соглашения с субъектом РФ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81018" y="1676903"/>
            <a:ext cx="65434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15 дней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080000" y="1654872"/>
            <a:ext cx="123944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Не более 50 дней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93586" y="1675340"/>
            <a:ext cx="12410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Не более 20 дней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750251" y="2407652"/>
            <a:ext cx="1186749" cy="3832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Предварительная оценка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246720" y="2407652"/>
            <a:ext cx="1104213" cy="3832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Комплексная оценка</a:t>
            </a:r>
          </a:p>
        </p:txBody>
      </p:sp>
      <p:cxnSp>
        <p:nvCxnSpPr>
          <p:cNvPr id="29" name="Прямая со стрелкой 28"/>
          <p:cNvCxnSpPr>
            <a:stCxn id="24" idx="3"/>
          </p:cNvCxnSpPr>
          <p:nvPr/>
        </p:nvCxnSpPr>
        <p:spPr>
          <a:xfrm flipV="1">
            <a:off x="3937000" y="2599286"/>
            <a:ext cx="28786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350933" y="2582372"/>
            <a:ext cx="3008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5671055" y="2188198"/>
            <a:ext cx="787400" cy="76662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900" dirty="0">
                <a:latin typeface="PT Sans" panose="020B0503020203020204" pitchFamily="34" charset="-52"/>
                <a:ea typeface="PT Sans" panose="020B0503020203020204" pitchFamily="34" charset="-52"/>
              </a:rPr>
              <a:t>Решение правления</a:t>
            </a:r>
          </a:p>
        </p:txBody>
      </p:sp>
      <p:sp>
        <p:nvSpPr>
          <p:cNvPr id="46" name="Овал 45"/>
          <p:cNvSpPr/>
          <p:nvPr/>
        </p:nvSpPr>
        <p:spPr>
          <a:xfrm>
            <a:off x="6778577" y="2188198"/>
            <a:ext cx="787400" cy="76662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850" dirty="0">
                <a:latin typeface="PT Sans" panose="020B0503020203020204" pitchFamily="34" charset="-52"/>
                <a:ea typeface="PT Sans" panose="020B0503020203020204" pitchFamily="34" charset="-52"/>
              </a:rPr>
              <a:t>Решение </a:t>
            </a:r>
            <a:r>
              <a:rPr lang="ru-RU" sz="850" dirty="0" err="1">
                <a:latin typeface="PT Sans" panose="020B0503020203020204" pitchFamily="34" charset="-52"/>
                <a:ea typeface="PT Sans" panose="020B0503020203020204" pitchFamily="34" charset="-52"/>
              </a:rPr>
              <a:t>Наб.совета</a:t>
            </a:r>
            <a:endParaRPr lang="ru-RU" sz="85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6458455" y="2571511"/>
            <a:ext cx="3008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7745387" y="2216210"/>
            <a:ext cx="863600" cy="711561"/>
          </a:xfrm>
          <a:prstGeom prst="rect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100" dirty="0">
                <a:latin typeface="PT Sans" panose="020B0503020203020204" pitchFamily="34" charset="-52"/>
                <a:ea typeface="PT Sans" panose="020B0503020203020204" pitchFamily="34" charset="-52"/>
              </a:rPr>
              <a:t>Уведомление о принятом решении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655682" y="3386667"/>
            <a:ext cx="1043011" cy="1406288"/>
          </a:xfrm>
          <a:prstGeom prst="rect">
            <a:avLst/>
          </a:prstGeom>
          <a:solidFill>
            <a:srgbClr val="7EC24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Инвестиционное соглашение</a:t>
            </a:r>
          </a:p>
        </p:txBody>
      </p:sp>
      <p:cxnSp>
        <p:nvCxnSpPr>
          <p:cNvPr id="52" name="Соединительная линия уступом 51"/>
          <p:cNvCxnSpPr>
            <a:stCxn id="27" idx="2"/>
            <a:endCxn id="26" idx="2"/>
          </p:cNvCxnSpPr>
          <p:nvPr/>
        </p:nvCxnSpPr>
        <p:spPr>
          <a:xfrm rot="10800000">
            <a:off x="406400" y="3253115"/>
            <a:ext cx="14362" cy="1009851"/>
          </a:xfrm>
          <a:prstGeom prst="bentConnector3">
            <a:avLst>
              <a:gd name="adj1" fmla="val 16917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24" idx="2"/>
          </p:cNvCxnSpPr>
          <p:nvPr/>
        </p:nvCxnSpPr>
        <p:spPr>
          <a:xfrm flipH="1">
            <a:off x="3343625" y="2790921"/>
            <a:ext cx="1" cy="4187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2949925" y="3200012"/>
            <a:ext cx="787400" cy="76662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900" dirty="0">
                <a:latin typeface="PT Sans" panose="020B0503020203020204" pitchFamily="34" charset="-52"/>
                <a:ea typeface="PT Sans" panose="020B0503020203020204" pitchFamily="34" charset="-52"/>
              </a:rPr>
              <a:t>Решение правления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3340222" y="3966638"/>
            <a:ext cx="889" cy="3040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30" idx="4"/>
          </p:cNvCxnSpPr>
          <p:nvPr/>
        </p:nvCxnSpPr>
        <p:spPr>
          <a:xfrm>
            <a:off x="6064755" y="2954824"/>
            <a:ext cx="0" cy="13081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27" idx="6"/>
          </p:cNvCxnSpPr>
          <p:nvPr/>
        </p:nvCxnSpPr>
        <p:spPr>
          <a:xfrm flipH="1" flipV="1">
            <a:off x="1385962" y="4262965"/>
            <a:ext cx="4678793" cy="77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4379647" y="4045229"/>
            <a:ext cx="17299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dirty="0">
                <a:latin typeface="PT Sans" panose="020B0503020203020204" pitchFamily="34" charset="-52"/>
                <a:ea typeface="PT Sans" panose="020B0503020203020204" pitchFamily="34" charset="-52"/>
              </a:rPr>
              <a:t>Отрицательное решение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1759060" y="3866806"/>
            <a:ext cx="14750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dirty="0">
                <a:latin typeface="PT Sans" panose="020B0503020203020204" pitchFamily="34" charset="-52"/>
                <a:ea typeface="PT Sans" panose="020B0503020203020204" pitchFamily="34" charset="-52"/>
              </a:rPr>
              <a:t>Отказ в проведении </a:t>
            </a:r>
          </a:p>
          <a:p>
            <a:pPr algn="ctr"/>
            <a:r>
              <a:rPr lang="ru-RU" sz="1100" dirty="0">
                <a:latin typeface="PT Sans" panose="020B0503020203020204" pitchFamily="34" charset="-52"/>
                <a:ea typeface="PT Sans" panose="020B0503020203020204" pitchFamily="34" charset="-52"/>
              </a:rPr>
              <a:t>комплексной оценки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1857068" y="4241948"/>
            <a:ext cx="35498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Доработка комплекта документов (повторное рассмотрение не более 25 дней)</a:t>
            </a:r>
          </a:p>
        </p:txBody>
      </p:sp>
      <p:cxnSp>
        <p:nvCxnSpPr>
          <p:cNvPr id="70" name="Прямая соединительная линия 69"/>
          <p:cNvCxnSpPr>
            <a:stCxn id="37" idx="2"/>
          </p:cNvCxnSpPr>
          <p:nvPr/>
        </p:nvCxnSpPr>
        <p:spPr>
          <a:xfrm flipH="1">
            <a:off x="4798826" y="2790921"/>
            <a:ext cx="1" cy="248804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28" idx="6"/>
          </p:cNvCxnSpPr>
          <p:nvPr/>
        </p:nvCxnSpPr>
        <p:spPr>
          <a:xfrm>
            <a:off x="1385962" y="5278970"/>
            <a:ext cx="3412864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4080933" y="5061649"/>
            <a:ext cx="1326019" cy="480980"/>
          </a:xfrm>
          <a:prstGeom prst="rect">
            <a:avLst/>
          </a:prstGeom>
          <a:ln>
            <a:solidFill>
              <a:srgbClr val="007DC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Независимая экспертиза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4340617" y="5542629"/>
            <a:ext cx="76815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latin typeface="PT Sans" panose="020B0503020203020204" pitchFamily="34" charset="-52"/>
                <a:ea typeface="PT Sans" panose="020B0503020203020204" pitchFamily="34" charset="-52"/>
              </a:rPr>
              <a:t>+ 50 дней</a:t>
            </a: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 flipH="1">
            <a:off x="7172277" y="2962531"/>
            <a:ext cx="2622" cy="7955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7093586" y="3801532"/>
            <a:ext cx="179281" cy="1651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7093586" y="3807885"/>
            <a:ext cx="179281" cy="1587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46" idx="6"/>
            <a:endCxn id="38" idx="1"/>
          </p:cNvCxnSpPr>
          <p:nvPr/>
        </p:nvCxnSpPr>
        <p:spPr>
          <a:xfrm>
            <a:off x="7565977" y="2571511"/>
            <a:ext cx="179410" cy="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38" idx="2"/>
            <a:endCxn id="48" idx="0"/>
          </p:cNvCxnSpPr>
          <p:nvPr/>
        </p:nvCxnSpPr>
        <p:spPr>
          <a:xfrm>
            <a:off x="8177187" y="2927771"/>
            <a:ext cx="1" cy="458896"/>
          </a:xfrm>
          <a:prstGeom prst="straightConnector1">
            <a:avLst/>
          </a:prstGeom>
          <a:ln>
            <a:solidFill>
              <a:srgbClr val="7EC24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572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Взаимодействие АО «Корпорация МСП» с Фондом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ru-RU" dirty="0"/>
          </a:p>
        </p:txBody>
      </p:sp>
      <p:pic>
        <p:nvPicPr>
          <p:cNvPr id="51" name="Рисунок 8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110" y="3178226"/>
            <a:ext cx="1455548" cy="76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Скругленный прямоугольник 52"/>
          <p:cNvSpPr/>
          <p:nvPr/>
        </p:nvSpPr>
        <p:spPr>
          <a:xfrm>
            <a:off x="228105" y="2018484"/>
            <a:ext cx="4121987" cy="3429814"/>
          </a:xfrm>
          <a:prstGeom prst="roundRect">
            <a:avLst>
              <a:gd name="adj" fmla="val 2995"/>
            </a:avLst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6562" y="4589083"/>
            <a:ext cx="3890955" cy="853502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eaLnBrk="1" hangingPunct="1">
              <a:defRPr/>
            </a:pP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Независимая гарантия в </a:t>
            </a:r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размере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 </a:t>
            </a:r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до 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50% суммы обязательств по кредиту (основной долг</a:t>
            </a:r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)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grpSp>
        <p:nvGrpSpPr>
          <p:cNvPr id="55" name="Группа 3"/>
          <p:cNvGrpSpPr>
            <a:grpSpLocks/>
          </p:cNvGrpSpPr>
          <p:nvPr/>
        </p:nvGrpSpPr>
        <p:grpSpPr bwMode="auto">
          <a:xfrm>
            <a:off x="1981436" y="2499238"/>
            <a:ext cx="725122" cy="597533"/>
            <a:chOff x="2390757" y="4977591"/>
            <a:chExt cx="1933443" cy="871540"/>
          </a:xfrm>
        </p:grpSpPr>
        <p:grpSp>
          <p:nvGrpSpPr>
            <p:cNvPr id="56" name="Группа 49"/>
            <p:cNvGrpSpPr>
              <a:grpSpLocks/>
            </p:cNvGrpSpPr>
            <p:nvPr/>
          </p:nvGrpSpPr>
          <p:grpSpPr bwMode="auto">
            <a:xfrm>
              <a:off x="2390757" y="5261918"/>
              <a:ext cx="1848055" cy="217226"/>
              <a:chOff x="2282306" y="5521400"/>
              <a:chExt cx="2236147" cy="217226"/>
            </a:xfrm>
          </p:grpSpPr>
          <p:cxnSp>
            <p:nvCxnSpPr>
              <p:cNvPr id="59" name="Прямая со стрелкой 58"/>
              <p:cNvCxnSpPr/>
              <p:nvPr/>
            </p:nvCxnSpPr>
            <p:spPr>
              <a:xfrm flipH="1">
                <a:off x="2282306" y="5521400"/>
                <a:ext cx="2121758" cy="0"/>
              </a:xfrm>
              <a:prstGeom prst="straightConnector1">
                <a:avLst/>
              </a:prstGeom>
              <a:ln w="76200">
                <a:solidFill>
                  <a:srgbClr val="007DC5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 стрелкой 59"/>
              <p:cNvCxnSpPr/>
              <p:nvPr/>
            </p:nvCxnSpPr>
            <p:spPr>
              <a:xfrm>
                <a:off x="2396699" y="5738626"/>
                <a:ext cx="2121754" cy="0"/>
              </a:xfrm>
              <a:prstGeom prst="straightConnector1">
                <a:avLst/>
              </a:prstGeom>
              <a:ln w="76200">
                <a:solidFill>
                  <a:srgbClr val="7EC24A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Прямоугольник 51"/>
            <p:cNvSpPr>
              <a:spLocks noChangeArrowheads="1"/>
            </p:cNvSpPr>
            <p:nvPr/>
          </p:nvSpPr>
          <p:spPr bwMode="auto">
            <a:xfrm>
              <a:off x="2611312" y="4977591"/>
              <a:ext cx="1712888" cy="228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ru-RU" sz="1200" dirty="0">
                  <a:solidFill>
                    <a:srgbClr val="1F4E79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Залог</a:t>
              </a:r>
            </a:p>
          </p:txBody>
        </p:sp>
        <p:sp>
          <p:nvSpPr>
            <p:cNvPr id="58" name="Прямоугольник 52"/>
            <p:cNvSpPr>
              <a:spLocks noChangeArrowheads="1"/>
            </p:cNvSpPr>
            <p:nvPr/>
          </p:nvSpPr>
          <p:spPr bwMode="auto">
            <a:xfrm>
              <a:off x="2461747" y="5620984"/>
              <a:ext cx="1590315" cy="228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ru-RU" altLang="ru-RU" sz="1200" dirty="0" smtClean="0">
                  <a:solidFill>
                    <a:srgbClr val="00A1DE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Заем</a:t>
              </a:r>
              <a:endParaRPr lang="ru-RU" altLang="ru-RU" sz="1200" dirty="0">
                <a:solidFill>
                  <a:srgbClr val="00A1DE"/>
                </a:solidFill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</p:grpSp>
      <p:cxnSp>
        <p:nvCxnSpPr>
          <p:cNvPr id="61" name="Elbow Connector 187"/>
          <p:cNvCxnSpPr>
            <a:endCxn id="100" idx="2"/>
          </p:cNvCxnSpPr>
          <p:nvPr/>
        </p:nvCxnSpPr>
        <p:spPr>
          <a:xfrm rot="10800000">
            <a:off x="1183333" y="3172999"/>
            <a:ext cx="567374" cy="402112"/>
          </a:xfrm>
          <a:prstGeom prst="bentConnector2">
            <a:avLst/>
          </a:prstGeom>
          <a:ln w="76200">
            <a:solidFill>
              <a:srgbClr val="C00000">
                <a:alpha val="50000"/>
              </a:srgb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59"/>
          <p:cNvSpPr>
            <a:spLocks noChangeArrowheads="1"/>
          </p:cNvSpPr>
          <p:nvPr/>
        </p:nvSpPr>
        <p:spPr bwMode="auto">
          <a:xfrm>
            <a:off x="999632" y="3720475"/>
            <a:ext cx="776589" cy="18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000" dirty="0">
                <a:solidFill>
                  <a:srgbClr val="C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Гарантия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6842270" y="2142295"/>
            <a:ext cx="1801368" cy="604564"/>
          </a:xfrm>
          <a:prstGeom prst="roundRect">
            <a:avLst>
              <a:gd name="adj" fmla="val 6507"/>
            </a:avLst>
          </a:prstGeom>
          <a:solidFill>
            <a:srgbClr val="FCD7B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630238" eaLnBrk="1" hangingPunct="1">
              <a:defRPr/>
            </a:pPr>
            <a:r>
              <a:rPr lang="ru-RU" sz="1000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Региональная гарантийная организация</a:t>
            </a:r>
          </a:p>
          <a:p>
            <a:pPr marL="630238" eaLnBrk="1" hangingPunct="1">
              <a:defRPr/>
            </a:pPr>
            <a:r>
              <a:rPr lang="ru-RU" sz="9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(поручитель)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28105" y="1591733"/>
            <a:ext cx="4121987" cy="363529"/>
          </a:xfrm>
          <a:prstGeom prst="roundRect">
            <a:avLst>
              <a:gd name="adj" fmla="val 16628"/>
            </a:avLst>
          </a:prstGeom>
          <a:solidFill>
            <a:srgbClr val="E7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ru-RU" sz="1050" b="1" dirty="0">
                <a:solidFill>
                  <a:sysClr val="windowText" lastClr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Без участия Региональной гарантийной организации – 50% от суммы </a:t>
            </a:r>
            <a:r>
              <a:rPr lang="ru-RU" sz="1050" b="1" dirty="0" smtClean="0">
                <a:solidFill>
                  <a:sysClr val="windowText" lastClr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займа</a:t>
            </a:r>
            <a:endParaRPr lang="ru-RU" sz="1050" b="1" dirty="0">
              <a:solidFill>
                <a:sysClr val="windowText" lastClr="000000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4658615" y="1563330"/>
            <a:ext cx="4121987" cy="372749"/>
          </a:xfrm>
          <a:prstGeom prst="roundRect">
            <a:avLst>
              <a:gd name="adj" fmla="val 16628"/>
            </a:avLst>
          </a:prstGeom>
          <a:solidFill>
            <a:srgbClr val="E7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ru-RU" sz="1100" b="1" dirty="0" smtClean="0">
                <a:solidFill>
                  <a:sysClr val="windowText" lastClr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С участием Региональной гарантийной организации – до 75% от суммы займа</a:t>
            </a:r>
            <a:endParaRPr lang="ru-RU" sz="1100" b="1" dirty="0">
              <a:solidFill>
                <a:sysClr val="windowText" lastClr="000000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75" name="Elbow Connector 187"/>
          <p:cNvCxnSpPr/>
          <p:nvPr/>
        </p:nvCxnSpPr>
        <p:spPr>
          <a:xfrm rot="10800000">
            <a:off x="5477647" y="3548172"/>
            <a:ext cx="583300" cy="504461"/>
          </a:xfrm>
          <a:prstGeom prst="bentConnector2">
            <a:avLst/>
          </a:prstGeom>
          <a:ln w="76200">
            <a:solidFill>
              <a:srgbClr val="C00000">
                <a:alpha val="50000"/>
              </a:srgb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187"/>
          <p:cNvCxnSpPr>
            <a:stCxn id="64" idx="1"/>
          </p:cNvCxnSpPr>
          <p:nvPr/>
        </p:nvCxnSpPr>
        <p:spPr>
          <a:xfrm rot="10800000" flipV="1">
            <a:off x="5517836" y="2445235"/>
            <a:ext cx="1324434" cy="447825"/>
          </a:xfrm>
          <a:prstGeom prst="bentConnector2">
            <a:avLst/>
          </a:prstGeom>
          <a:ln w="76200">
            <a:solidFill>
              <a:srgbClr val="FCD7B9">
                <a:alpha val="50000"/>
              </a:srgb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143"/>
          <p:cNvSpPr>
            <a:spLocks noChangeArrowheads="1"/>
          </p:cNvSpPr>
          <p:nvPr/>
        </p:nvSpPr>
        <p:spPr bwMode="auto">
          <a:xfrm>
            <a:off x="5422791" y="2182415"/>
            <a:ext cx="1218068" cy="18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100" dirty="0">
                <a:solidFill>
                  <a:srgbClr val="F5750B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Поручительство</a:t>
            </a:r>
          </a:p>
        </p:txBody>
      </p:sp>
      <p:grpSp>
        <p:nvGrpSpPr>
          <p:cNvPr id="80" name="Группа 23"/>
          <p:cNvGrpSpPr>
            <a:grpSpLocks/>
          </p:cNvGrpSpPr>
          <p:nvPr/>
        </p:nvGrpSpPr>
        <p:grpSpPr bwMode="auto">
          <a:xfrm>
            <a:off x="5376314" y="4418553"/>
            <a:ext cx="2835295" cy="258158"/>
            <a:chOff x="6747848" y="6797281"/>
            <a:chExt cx="3935245" cy="311252"/>
          </a:xfrm>
        </p:grpSpPr>
        <p:sp>
          <p:nvSpPr>
            <p:cNvPr id="81" name="Oval 287"/>
            <p:cNvSpPr/>
            <p:nvPr/>
          </p:nvSpPr>
          <p:spPr>
            <a:xfrm>
              <a:off x="7376471" y="6830630"/>
              <a:ext cx="246052" cy="244555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wrap="none"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kern="0" dirty="0">
                  <a:solidFill>
                    <a:srgbClr val="FFFFFF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Г</a:t>
              </a:r>
              <a:endParaRPr lang="en-US" sz="12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sp>
          <p:nvSpPr>
            <p:cNvPr id="82" name="Oval 287"/>
            <p:cNvSpPr/>
            <p:nvPr/>
          </p:nvSpPr>
          <p:spPr>
            <a:xfrm>
              <a:off x="6747848" y="6830630"/>
              <a:ext cx="246052" cy="244555"/>
            </a:xfrm>
            <a:prstGeom prst="ellipse">
              <a:avLst/>
            </a:prstGeom>
            <a:solidFill>
              <a:srgbClr val="F5750B"/>
            </a:solidFill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wrap="none"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kern="0" dirty="0">
                  <a:solidFill>
                    <a:srgbClr val="FFFFFF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П</a:t>
              </a:r>
              <a:endParaRPr lang="en-US" sz="12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7936835" y="6797281"/>
              <a:ext cx="2746258" cy="311252"/>
            </a:xfrm>
            <a:prstGeom prst="rect">
              <a:avLst/>
            </a:prstGeom>
            <a:ln>
              <a:noFill/>
            </a:ln>
          </p:spPr>
          <p:txBody>
            <a:bodyPr anchor="ctr"/>
            <a:lstStyle/>
            <a:p>
              <a:pPr eaLnBrk="1" hangingPunct="1">
                <a:defRPr/>
              </a:pPr>
              <a:r>
                <a:rPr lang="ru-RU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50-70</a:t>
              </a:r>
              <a:r>
                <a:rPr lang="ru-RU" sz="105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% </a:t>
              </a:r>
              <a:r>
                <a:rPr lang="ru-RU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суммы кредита</a:t>
              </a:r>
            </a:p>
          </p:txBody>
        </p:sp>
        <p:sp>
          <p:nvSpPr>
            <p:cNvPr id="84" name="Oval 287"/>
            <p:cNvSpPr/>
            <p:nvPr/>
          </p:nvSpPr>
          <p:spPr>
            <a:xfrm>
              <a:off x="7690783" y="6830630"/>
              <a:ext cx="246052" cy="24455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wrap="none"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00" b="1" kern="0" dirty="0">
                  <a:latin typeface="PT Sans" panose="020B0503020203020204" pitchFamily="34" charset="-52"/>
                  <a:ea typeface="PT Sans" panose="020B0503020203020204" pitchFamily="34" charset="-52"/>
                </a:rPr>
                <a:t>=</a:t>
              </a:r>
              <a:endParaRPr lang="en-US" sz="1800" b="1" kern="0" dirty="0"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sp>
          <p:nvSpPr>
            <p:cNvPr id="85" name="Oval 287"/>
            <p:cNvSpPr/>
            <p:nvPr/>
          </p:nvSpPr>
          <p:spPr>
            <a:xfrm>
              <a:off x="7062160" y="6830630"/>
              <a:ext cx="246052" cy="24455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wrap="none"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00" b="1" kern="0" dirty="0">
                  <a:latin typeface="PT Sans" panose="020B0503020203020204" pitchFamily="34" charset="-52"/>
                  <a:ea typeface="PT Sans" panose="020B0503020203020204" pitchFamily="34" charset="-52"/>
                </a:rPr>
                <a:t>+</a:t>
              </a:r>
              <a:endParaRPr lang="en-US" sz="1800" b="1" kern="0" dirty="0"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2582486" y="2367032"/>
            <a:ext cx="17039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algn="ctr">
              <a:defRPr/>
            </a:pPr>
            <a:r>
              <a:rPr lang="ru-RU" sz="1000" b="1" dirty="0">
                <a:latin typeface="PT Sans" panose="020B0503020203020204" pitchFamily="34" charset="-52"/>
                <a:ea typeface="PT Sans" panose="020B0503020203020204" pitchFamily="34" charset="-52"/>
              </a:rPr>
              <a:t>Субъект МСП</a:t>
            </a:r>
          </a:p>
          <a:p>
            <a:pPr marL="630238" algn="ctr">
              <a:defRPr/>
            </a:pPr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заемщик</a:t>
            </a:r>
            <a:r>
              <a:rPr lang="ru-RU" sz="900" dirty="0">
                <a:latin typeface="PT Sans" panose="020B0503020203020204" pitchFamily="34" charset="-52"/>
                <a:ea typeface="PT Sans" panose="020B0503020203020204" pitchFamily="34" charset="-52"/>
              </a:rPr>
              <a:t>, принципал по гарантии </a:t>
            </a:r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Корпорации</a:t>
            </a:r>
            <a:endParaRPr lang="ru-RU" sz="9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4735527" y="4744949"/>
            <a:ext cx="3924123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Рисунок 9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4" t="35044" r="12425" b="35495"/>
          <a:stretch/>
        </p:blipFill>
        <p:spPr>
          <a:xfrm>
            <a:off x="333396" y="2388599"/>
            <a:ext cx="1699872" cy="470298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>
            <a:off x="427212" y="2803667"/>
            <a:ext cx="1512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Бенефициар по гарантии Корпорации</a:t>
            </a:r>
            <a:endParaRPr lang="ru-RU" sz="9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01" name="Freeform 25"/>
          <p:cNvSpPr>
            <a:spLocks noChangeAspect="1" noEditPoints="1"/>
          </p:cNvSpPr>
          <p:nvPr/>
        </p:nvSpPr>
        <p:spPr bwMode="auto">
          <a:xfrm>
            <a:off x="2776293" y="2525009"/>
            <a:ext cx="447675" cy="393700"/>
          </a:xfrm>
          <a:custGeom>
            <a:avLst/>
            <a:gdLst/>
            <a:ahLst/>
            <a:cxnLst>
              <a:cxn ang="0">
                <a:pos x="82" y="72"/>
              </a:cxn>
              <a:cxn ang="0">
                <a:pos x="81" y="55"/>
              </a:cxn>
              <a:cxn ang="0">
                <a:pos x="70" y="49"/>
              </a:cxn>
              <a:cxn ang="0">
                <a:pos x="62" y="39"/>
              </a:cxn>
              <a:cxn ang="0">
                <a:pos x="65" y="32"/>
              </a:cxn>
              <a:cxn ang="0">
                <a:pos x="67" y="28"/>
              </a:cxn>
              <a:cxn ang="0">
                <a:pos x="66" y="25"/>
              </a:cxn>
              <a:cxn ang="0">
                <a:pos x="67" y="20"/>
              </a:cxn>
              <a:cxn ang="0">
                <a:pos x="57" y="11"/>
              </a:cxn>
              <a:cxn ang="0">
                <a:pos x="47" y="20"/>
              </a:cxn>
              <a:cxn ang="0">
                <a:pos x="48" y="25"/>
              </a:cxn>
              <a:cxn ang="0">
                <a:pos x="47" y="28"/>
              </a:cxn>
              <a:cxn ang="0">
                <a:pos x="49" y="32"/>
              </a:cxn>
              <a:cxn ang="0">
                <a:pos x="52" y="39"/>
              </a:cxn>
              <a:cxn ang="0">
                <a:pos x="48" y="46"/>
              </a:cxn>
              <a:cxn ang="0">
                <a:pos x="63" y="60"/>
              </a:cxn>
              <a:cxn ang="0">
                <a:pos x="63" y="72"/>
              </a:cxn>
              <a:cxn ang="0">
                <a:pos x="82" y="72"/>
              </a:cxn>
              <a:cxn ang="0">
                <a:pos x="42" y="51"/>
              </a:cxn>
              <a:cxn ang="0">
                <a:pos x="31" y="39"/>
              </a:cxn>
              <a:cxn ang="0">
                <a:pos x="35" y="29"/>
              </a:cxn>
              <a:cxn ang="0">
                <a:pos x="38" y="23"/>
              </a:cxn>
              <a:cxn ang="0">
                <a:pos x="37" y="20"/>
              </a:cxn>
              <a:cxn ang="0">
                <a:pos x="37" y="13"/>
              </a:cxn>
              <a:cxn ang="0">
                <a:pos x="24" y="0"/>
              </a:cxn>
              <a:cxn ang="0">
                <a:pos x="11" y="13"/>
              </a:cxn>
              <a:cxn ang="0">
                <a:pos x="12" y="20"/>
              </a:cxn>
              <a:cxn ang="0">
                <a:pos x="11" y="23"/>
              </a:cxn>
              <a:cxn ang="0">
                <a:pos x="14" y="29"/>
              </a:cxn>
              <a:cxn ang="0">
                <a:pos x="18" y="39"/>
              </a:cxn>
              <a:cxn ang="0">
                <a:pos x="7" y="51"/>
              </a:cxn>
              <a:cxn ang="0">
                <a:pos x="0" y="57"/>
              </a:cxn>
              <a:cxn ang="0">
                <a:pos x="0" y="72"/>
              </a:cxn>
              <a:cxn ang="0">
                <a:pos x="57" y="72"/>
              </a:cxn>
              <a:cxn ang="0">
                <a:pos x="57" y="61"/>
              </a:cxn>
              <a:cxn ang="0">
                <a:pos x="42" y="51"/>
              </a:cxn>
            </a:cxnLst>
            <a:rect l="0" t="0" r="r" b="b"/>
            <a:pathLst>
              <a:path w="82" h="72">
                <a:moveTo>
                  <a:pt x="82" y="72"/>
                </a:moveTo>
                <a:cubicBezTo>
                  <a:pt x="82" y="72"/>
                  <a:pt x="82" y="57"/>
                  <a:pt x="81" y="55"/>
                </a:cubicBezTo>
                <a:cubicBezTo>
                  <a:pt x="79" y="53"/>
                  <a:pt x="76" y="51"/>
                  <a:pt x="70" y="49"/>
                </a:cubicBezTo>
                <a:cubicBezTo>
                  <a:pt x="64" y="46"/>
                  <a:pt x="62" y="44"/>
                  <a:pt x="62" y="39"/>
                </a:cubicBezTo>
                <a:cubicBezTo>
                  <a:pt x="62" y="37"/>
                  <a:pt x="64" y="37"/>
                  <a:pt x="65" y="32"/>
                </a:cubicBezTo>
                <a:cubicBezTo>
                  <a:pt x="65" y="30"/>
                  <a:pt x="67" y="32"/>
                  <a:pt x="67" y="28"/>
                </a:cubicBezTo>
                <a:cubicBezTo>
                  <a:pt x="67" y="26"/>
                  <a:pt x="66" y="25"/>
                  <a:pt x="66" y="25"/>
                </a:cubicBezTo>
                <a:cubicBezTo>
                  <a:pt x="66" y="25"/>
                  <a:pt x="67" y="22"/>
                  <a:pt x="67" y="20"/>
                </a:cubicBezTo>
                <a:cubicBezTo>
                  <a:pt x="67" y="18"/>
                  <a:pt x="65" y="11"/>
                  <a:pt x="57" y="11"/>
                </a:cubicBezTo>
                <a:cubicBezTo>
                  <a:pt x="49" y="11"/>
                  <a:pt x="47" y="18"/>
                  <a:pt x="47" y="20"/>
                </a:cubicBezTo>
                <a:cubicBezTo>
                  <a:pt x="47" y="22"/>
                  <a:pt x="48" y="25"/>
                  <a:pt x="48" y="25"/>
                </a:cubicBezTo>
                <a:cubicBezTo>
                  <a:pt x="48" y="25"/>
                  <a:pt x="47" y="26"/>
                  <a:pt x="47" y="28"/>
                </a:cubicBezTo>
                <a:cubicBezTo>
                  <a:pt x="47" y="32"/>
                  <a:pt x="49" y="30"/>
                  <a:pt x="49" y="32"/>
                </a:cubicBezTo>
                <a:cubicBezTo>
                  <a:pt x="50" y="37"/>
                  <a:pt x="52" y="37"/>
                  <a:pt x="52" y="39"/>
                </a:cubicBezTo>
                <a:cubicBezTo>
                  <a:pt x="52" y="42"/>
                  <a:pt x="51" y="44"/>
                  <a:pt x="48" y="46"/>
                </a:cubicBezTo>
                <a:cubicBezTo>
                  <a:pt x="62" y="53"/>
                  <a:pt x="63" y="54"/>
                  <a:pt x="63" y="60"/>
                </a:cubicBezTo>
                <a:cubicBezTo>
                  <a:pt x="63" y="72"/>
                  <a:pt x="63" y="72"/>
                  <a:pt x="63" y="72"/>
                </a:cubicBezTo>
                <a:lnTo>
                  <a:pt x="82" y="72"/>
                </a:lnTo>
                <a:close/>
                <a:moveTo>
                  <a:pt x="42" y="51"/>
                </a:moveTo>
                <a:cubicBezTo>
                  <a:pt x="34" y="47"/>
                  <a:pt x="31" y="45"/>
                  <a:pt x="31" y="39"/>
                </a:cubicBezTo>
                <a:cubicBezTo>
                  <a:pt x="31" y="35"/>
                  <a:pt x="34" y="36"/>
                  <a:pt x="35" y="29"/>
                </a:cubicBezTo>
                <a:cubicBezTo>
                  <a:pt x="35" y="27"/>
                  <a:pt x="37" y="29"/>
                  <a:pt x="38" y="23"/>
                </a:cubicBezTo>
                <a:cubicBezTo>
                  <a:pt x="38" y="20"/>
                  <a:pt x="37" y="20"/>
                  <a:pt x="37" y="20"/>
                </a:cubicBezTo>
                <a:cubicBezTo>
                  <a:pt x="37" y="20"/>
                  <a:pt x="37" y="16"/>
                  <a:pt x="37" y="13"/>
                </a:cubicBezTo>
                <a:cubicBezTo>
                  <a:pt x="38" y="10"/>
                  <a:pt x="36" y="0"/>
                  <a:pt x="24" y="0"/>
                </a:cubicBezTo>
                <a:cubicBezTo>
                  <a:pt x="13" y="0"/>
                  <a:pt x="11" y="10"/>
                  <a:pt x="11" y="13"/>
                </a:cubicBezTo>
                <a:cubicBezTo>
                  <a:pt x="12" y="16"/>
                  <a:pt x="12" y="20"/>
                  <a:pt x="12" y="20"/>
                </a:cubicBezTo>
                <a:cubicBezTo>
                  <a:pt x="12" y="20"/>
                  <a:pt x="11" y="20"/>
                  <a:pt x="11" y="23"/>
                </a:cubicBezTo>
                <a:cubicBezTo>
                  <a:pt x="11" y="29"/>
                  <a:pt x="14" y="27"/>
                  <a:pt x="14" y="29"/>
                </a:cubicBezTo>
                <a:cubicBezTo>
                  <a:pt x="15" y="36"/>
                  <a:pt x="18" y="35"/>
                  <a:pt x="18" y="39"/>
                </a:cubicBezTo>
                <a:cubicBezTo>
                  <a:pt x="18" y="45"/>
                  <a:pt x="15" y="47"/>
                  <a:pt x="7" y="51"/>
                </a:cubicBezTo>
                <a:cubicBezTo>
                  <a:pt x="4" y="52"/>
                  <a:pt x="0" y="53"/>
                  <a:pt x="0" y="57"/>
                </a:cubicBezTo>
                <a:cubicBezTo>
                  <a:pt x="0" y="72"/>
                  <a:pt x="0" y="72"/>
                  <a:pt x="0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7" y="72"/>
                  <a:pt x="57" y="63"/>
                  <a:pt x="57" y="61"/>
                </a:cubicBezTo>
                <a:cubicBezTo>
                  <a:pt x="57" y="58"/>
                  <a:pt x="50" y="54"/>
                  <a:pt x="42" y="51"/>
                </a:cubicBezTo>
                <a:close/>
              </a:path>
            </a:pathLst>
          </a:custGeom>
          <a:solidFill>
            <a:srgbClr val="007DC5"/>
          </a:solidFill>
          <a:ln w="9525">
            <a:noFill/>
            <a:round/>
            <a:headEnd/>
            <a:tailEnd/>
          </a:ln>
        </p:spPr>
        <p:txBody>
          <a:bodyPr lIns="98694" tIns="49347" rIns="98694" bIns="49347"/>
          <a:lstStyle/>
          <a:p>
            <a:pPr defTabSz="986912" eaLnBrk="1" hangingPunct="1">
              <a:defRPr/>
            </a:pPr>
            <a:endParaRPr lang="en-GB" sz="2051" dirty="0">
              <a:solidFill>
                <a:sysClr val="windowText" lastClr="00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750817" y="3892583"/>
            <a:ext cx="15122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Гарант</a:t>
            </a:r>
            <a:endParaRPr lang="ru-RU" sz="9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4623107" y="2035480"/>
            <a:ext cx="4121987" cy="3429814"/>
          </a:xfrm>
          <a:prstGeom prst="roundRect">
            <a:avLst>
              <a:gd name="adj" fmla="val 2995"/>
            </a:avLst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06" name="Oval 287"/>
          <p:cNvSpPr/>
          <p:nvPr/>
        </p:nvSpPr>
        <p:spPr bwMode="auto">
          <a:xfrm>
            <a:off x="5348450" y="2186449"/>
            <a:ext cx="177277" cy="194854"/>
          </a:xfrm>
          <a:prstGeom prst="ellipse">
            <a:avLst/>
          </a:prstGeom>
          <a:solidFill>
            <a:srgbClr val="F5750B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</a:t>
            </a:r>
            <a:endParaRPr lang="en-US" sz="1200" b="1" kern="0" dirty="0">
              <a:solidFill>
                <a:srgbClr val="FFFFFF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07" name="Oval 287"/>
          <p:cNvSpPr/>
          <p:nvPr/>
        </p:nvSpPr>
        <p:spPr bwMode="auto">
          <a:xfrm>
            <a:off x="942311" y="3728978"/>
            <a:ext cx="203736" cy="17984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Г</a:t>
            </a:r>
            <a:endParaRPr lang="en-US" sz="1200" b="1" kern="0" dirty="0">
              <a:solidFill>
                <a:srgbClr val="FFFFFF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6971495" y="2583820"/>
            <a:ext cx="373063" cy="17462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anchor="ctr"/>
          <a:lstStyle/>
          <a:p>
            <a:pPr algn="ctr" defTabSz="91437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kern="0" dirty="0">
                <a:latin typeface="Arial Narrow" panose="020B0606020202030204" pitchFamily="34" charset="0"/>
                <a:cs typeface="Times New Roman" pitchFamily="18" charset="0"/>
              </a:rPr>
              <a:t>РГО</a:t>
            </a:r>
            <a:endParaRPr lang="ru-RU" sz="1200" b="1" kern="0" dirty="0">
              <a:latin typeface="Arial Narrow" panose="020B0606020202030204" pitchFamily="34" charset="0"/>
              <a:cs typeface="Times New Roman" pitchFamily="18" charset="0"/>
            </a:endParaRPr>
          </a:p>
        </p:txBody>
      </p:sp>
      <p:pic>
        <p:nvPicPr>
          <p:cNvPr id="109" name="Рисунок 8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633" y="2156783"/>
            <a:ext cx="433387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0" name="Прямая со стрелкой 109"/>
          <p:cNvCxnSpPr/>
          <p:nvPr/>
        </p:nvCxnSpPr>
        <p:spPr bwMode="auto">
          <a:xfrm flipH="1">
            <a:off x="6315690" y="3085120"/>
            <a:ext cx="657643" cy="0"/>
          </a:xfrm>
          <a:prstGeom prst="straightConnector1">
            <a:avLst/>
          </a:prstGeom>
          <a:ln w="76200">
            <a:solidFill>
              <a:srgbClr val="007DC5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 bwMode="auto">
          <a:xfrm>
            <a:off x="6351146" y="3234051"/>
            <a:ext cx="657642" cy="0"/>
          </a:xfrm>
          <a:prstGeom prst="straightConnector1">
            <a:avLst/>
          </a:prstGeom>
          <a:ln w="76200">
            <a:solidFill>
              <a:srgbClr val="7EC24A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51"/>
          <p:cNvSpPr>
            <a:spLocks noChangeArrowheads="1"/>
          </p:cNvSpPr>
          <p:nvPr/>
        </p:nvSpPr>
        <p:spPr bwMode="auto">
          <a:xfrm>
            <a:off x="6398407" y="2890184"/>
            <a:ext cx="642405" cy="15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1200" dirty="0">
                <a:solidFill>
                  <a:srgbClr val="1F4E79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Залог</a:t>
            </a:r>
          </a:p>
        </p:txBody>
      </p:sp>
      <p:sp>
        <p:nvSpPr>
          <p:cNvPr id="113" name="Прямоугольник 52"/>
          <p:cNvSpPr>
            <a:spLocks noChangeArrowheads="1"/>
          </p:cNvSpPr>
          <p:nvPr/>
        </p:nvSpPr>
        <p:spPr bwMode="auto">
          <a:xfrm>
            <a:off x="6342314" y="3331298"/>
            <a:ext cx="596435" cy="15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200" dirty="0" smtClean="0">
                <a:solidFill>
                  <a:srgbClr val="00A1DE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Заем</a:t>
            </a:r>
            <a:endParaRPr lang="ru-RU" altLang="ru-RU" sz="1200" dirty="0">
              <a:solidFill>
                <a:srgbClr val="00A1DE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114" name="Рисунок 113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4" t="35044" r="12425" b="35495"/>
          <a:stretch/>
        </p:blipFill>
        <p:spPr>
          <a:xfrm>
            <a:off x="4675791" y="2812140"/>
            <a:ext cx="1699872" cy="470298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4830073" y="3198740"/>
            <a:ext cx="1512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Бенефициар по гарантии Корпорации</a:t>
            </a:r>
            <a:endParaRPr lang="ru-RU" sz="9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116" name="Рисунок 8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433" y="3578658"/>
            <a:ext cx="1468610" cy="769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TextBox 116"/>
          <p:cNvSpPr txBox="1"/>
          <p:nvPr/>
        </p:nvSpPr>
        <p:spPr>
          <a:xfrm>
            <a:off x="6106617" y="4209306"/>
            <a:ext cx="15122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Гарант</a:t>
            </a:r>
            <a:endParaRPr lang="ru-RU" sz="9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889111" y="2802116"/>
            <a:ext cx="17039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algn="ctr">
              <a:defRPr/>
            </a:pPr>
            <a:r>
              <a:rPr lang="ru-RU" sz="1000" b="1" dirty="0">
                <a:latin typeface="PT Sans" panose="020B0503020203020204" pitchFamily="34" charset="-52"/>
                <a:ea typeface="PT Sans" panose="020B0503020203020204" pitchFamily="34" charset="-52"/>
              </a:rPr>
              <a:t>Субъект МСП</a:t>
            </a:r>
          </a:p>
          <a:p>
            <a:pPr marL="630238" algn="ctr">
              <a:defRPr/>
            </a:pPr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заемщик</a:t>
            </a:r>
            <a:r>
              <a:rPr lang="ru-RU" sz="900" dirty="0">
                <a:latin typeface="PT Sans" panose="020B0503020203020204" pitchFamily="34" charset="-52"/>
                <a:ea typeface="PT Sans" panose="020B0503020203020204" pitchFamily="34" charset="-52"/>
              </a:rPr>
              <a:t>, принципал по гарантии </a:t>
            </a:r>
            <a:r>
              <a:rPr lang="ru-RU" sz="9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Корпорации</a:t>
            </a:r>
            <a:endParaRPr lang="ru-RU" sz="9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20" name="Freeform 25"/>
          <p:cNvSpPr>
            <a:spLocks noChangeAspect="1" noEditPoints="1"/>
          </p:cNvSpPr>
          <p:nvPr/>
        </p:nvSpPr>
        <p:spPr bwMode="auto">
          <a:xfrm>
            <a:off x="7155771" y="2939955"/>
            <a:ext cx="447675" cy="393700"/>
          </a:xfrm>
          <a:custGeom>
            <a:avLst/>
            <a:gdLst/>
            <a:ahLst/>
            <a:cxnLst>
              <a:cxn ang="0">
                <a:pos x="82" y="72"/>
              </a:cxn>
              <a:cxn ang="0">
                <a:pos x="81" y="55"/>
              </a:cxn>
              <a:cxn ang="0">
                <a:pos x="70" y="49"/>
              </a:cxn>
              <a:cxn ang="0">
                <a:pos x="62" y="39"/>
              </a:cxn>
              <a:cxn ang="0">
                <a:pos x="65" y="32"/>
              </a:cxn>
              <a:cxn ang="0">
                <a:pos x="67" y="28"/>
              </a:cxn>
              <a:cxn ang="0">
                <a:pos x="66" y="25"/>
              </a:cxn>
              <a:cxn ang="0">
                <a:pos x="67" y="20"/>
              </a:cxn>
              <a:cxn ang="0">
                <a:pos x="57" y="11"/>
              </a:cxn>
              <a:cxn ang="0">
                <a:pos x="47" y="20"/>
              </a:cxn>
              <a:cxn ang="0">
                <a:pos x="48" y="25"/>
              </a:cxn>
              <a:cxn ang="0">
                <a:pos x="47" y="28"/>
              </a:cxn>
              <a:cxn ang="0">
                <a:pos x="49" y="32"/>
              </a:cxn>
              <a:cxn ang="0">
                <a:pos x="52" y="39"/>
              </a:cxn>
              <a:cxn ang="0">
                <a:pos x="48" y="46"/>
              </a:cxn>
              <a:cxn ang="0">
                <a:pos x="63" y="60"/>
              </a:cxn>
              <a:cxn ang="0">
                <a:pos x="63" y="72"/>
              </a:cxn>
              <a:cxn ang="0">
                <a:pos x="82" y="72"/>
              </a:cxn>
              <a:cxn ang="0">
                <a:pos x="42" y="51"/>
              </a:cxn>
              <a:cxn ang="0">
                <a:pos x="31" y="39"/>
              </a:cxn>
              <a:cxn ang="0">
                <a:pos x="35" y="29"/>
              </a:cxn>
              <a:cxn ang="0">
                <a:pos x="38" y="23"/>
              </a:cxn>
              <a:cxn ang="0">
                <a:pos x="37" y="20"/>
              </a:cxn>
              <a:cxn ang="0">
                <a:pos x="37" y="13"/>
              </a:cxn>
              <a:cxn ang="0">
                <a:pos x="24" y="0"/>
              </a:cxn>
              <a:cxn ang="0">
                <a:pos x="11" y="13"/>
              </a:cxn>
              <a:cxn ang="0">
                <a:pos x="12" y="20"/>
              </a:cxn>
              <a:cxn ang="0">
                <a:pos x="11" y="23"/>
              </a:cxn>
              <a:cxn ang="0">
                <a:pos x="14" y="29"/>
              </a:cxn>
              <a:cxn ang="0">
                <a:pos x="18" y="39"/>
              </a:cxn>
              <a:cxn ang="0">
                <a:pos x="7" y="51"/>
              </a:cxn>
              <a:cxn ang="0">
                <a:pos x="0" y="57"/>
              </a:cxn>
              <a:cxn ang="0">
                <a:pos x="0" y="72"/>
              </a:cxn>
              <a:cxn ang="0">
                <a:pos x="57" y="72"/>
              </a:cxn>
              <a:cxn ang="0">
                <a:pos x="57" y="61"/>
              </a:cxn>
              <a:cxn ang="0">
                <a:pos x="42" y="51"/>
              </a:cxn>
            </a:cxnLst>
            <a:rect l="0" t="0" r="r" b="b"/>
            <a:pathLst>
              <a:path w="82" h="72">
                <a:moveTo>
                  <a:pt x="82" y="72"/>
                </a:moveTo>
                <a:cubicBezTo>
                  <a:pt x="82" y="72"/>
                  <a:pt x="82" y="57"/>
                  <a:pt x="81" y="55"/>
                </a:cubicBezTo>
                <a:cubicBezTo>
                  <a:pt x="79" y="53"/>
                  <a:pt x="76" y="51"/>
                  <a:pt x="70" y="49"/>
                </a:cubicBezTo>
                <a:cubicBezTo>
                  <a:pt x="64" y="46"/>
                  <a:pt x="62" y="44"/>
                  <a:pt x="62" y="39"/>
                </a:cubicBezTo>
                <a:cubicBezTo>
                  <a:pt x="62" y="37"/>
                  <a:pt x="64" y="37"/>
                  <a:pt x="65" y="32"/>
                </a:cubicBezTo>
                <a:cubicBezTo>
                  <a:pt x="65" y="30"/>
                  <a:pt x="67" y="32"/>
                  <a:pt x="67" y="28"/>
                </a:cubicBezTo>
                <a:cubicBezTo>
                  <a:pt x="67" y="26"/>
                  <a:pt x="66" y="25"/>
                  <a:pt x="66" y="25"/>
                </a:cubicBezTo>
                <a:cubicBezTo>
                  <a:pt x="66" y="25"/>
                  <a:pt x="67" y="22"/>
                  <a:pt x="67" y="20"/>
                </a:cubicBezTo>
                <a:cubicBezTo>
                  <a:pt x="67" y="18"/>
                  <a:pt x="65" y="11"/>
                  <a:pt x="57" y="11"/>
                </a:cubicBezTo>
                <a:cubicBezTo>
                  <a:pt x="49" y="11"/>
                  <a:pt x="47" y="18"/>
                  <a:pt x="47" y="20"/>
                </a:cubicBezTo>
                <a:cubicBezTo>
                  <a:pt x="47" y="22"/>
                  <a:pt x="48" y="25"/>
                  <a:pt x="48" y="25"/>
                </a:cubicBezTo>
                <a:cubicBezTo>
                  <a:pt x="48" y="25"/>
                  <a:pt x="47" y="26"/>
                  <a:pt x="47" y="28"/>
                </a:cubicBezTo>
                <a:cubicBezTo>
                  <a:pt x="47" y="32"/>
                  <a:pt x="49" y="30"/>
                  <a:pt x="49" y="32"/>
                </a:cubicBezTo>
                <a:cubicBezTo>
                  <a:pt x="50" y="37"/>
                  <a:pt x="52" y="37"/>
                  <a:pt x="52" y="39"/>
                </a:cubicBezTo>
                <a:cubicBezTo>
                  <a:pt x="52" y="42"/>
                  <a:pt x="51" y="44"/>
                  <a:pt x="48" y="46"/>
                </a:cubicBezTo>
                <a:cubicBezTo>
                  <a:pt x="62" y="53"/>
                  <a:pt x="63" y="54"/>
                  <a:pt x="63" y="60"/>
                </a:cubicBezTo>
                <a:cubicBezTo>
                  <a:pt x="63" y="72"/>
                  <a:pt x="63" y="72"/>
                  <a:pt x="63" y="72"/>
                </a:cubicBezTo>
                <a:lnTo>
                  <a:pt x="82" y="72"/>
                </a:lnTo>
                <a:close/>
                <a:moveTo>
                  <a:pt x="42" y="51"/>
                </a:moveTo>
                <a:cubicBezTo>
                  <a:pt x="34" y="47"/>
                  <a:pt x="31" y="45"/>
                  <a:pt x="31" y="39"/>
                </a:cubicBezTo>
                <a:cubicBezTo>
                  <a:pt x="31" y="35"/>
                  <a:pt x="34" y="36"/>
                  <a:pt x="35" y="29"/>
                </a:cubicBezTo>
                <a:cubicBezTo>
                  <a:pt x="35" y="27"/>
                  <a:pt x="37" y="29"/>
                  <a:pt x="38" y="23"/>
                </a:cubicBezTo>
                <a:cubicBezTo>
                  <a:pt x="38" y="20"/>
                  <a:pt x="37" y="20"/>
                  <a:pt x="37" y="20"/>
                </a:cubicBezTo>
                <a:cubicBezTo>
                  <a:pt x="37" y="20"/>
                  <a:pt x="37" y="16"/>
                  <a:pt x="37" y="13"/>
                </a:cubicBezTo>
                <a:cubicBezTo>
                  <a:pt x="38" y="10"/>
                  <a:pt x="36" y="0"/>
                  <a:pt x="24" y="0"/>
                </a:cubicBezTo>
                <a:cubicBezTo>
                  <a:pt x="13" y="0"/>
                  <a:pt x="11" y="10"/>
                  <a:pt x="11" y="13"/>
                </a:cubicBezTo>
                <a:cubicBezTo>
                  <a:pt x="12" y="16"/>
                  <a:pt x="12" y="20"/>
                  <a:pt x="12" y="20"/>
                </a:cubicBezTo>
                <a:cubicBezTo>
                  <a:pt x="12" y="20"/>
                  <a:pt x="11" y="20"/>
                  <a:pt x="11" y="23"/>
                </a:cubicBezTo>
                <a:cubicBezTo>
                  <a:pt x="11" y="29"/>
                  <a:pt x="14" y="27"/>
                  <a:pt x="14" y="29"/>
                </a:cubicBezTo>
                <a:cubicBezTo>
                  <a:pt x="15" y="36"/>
                  <a:pt x="18" y="35"/>
                  <a:pt x="18" y="39"/>
                </a:cubicBezTo>
                <a:cubicBezTo>
                  <a:pt x="18" y="45"/>
                  <a:pt x="15" y="47"/>
                  <a:pt x="7" y="51"/>
                </a:cubicBezTo>
                <a:cubicBezTo>
                  <a:pt x="4" y="52"/>
                  <a:pt x="0" y="53"/>
                  <a:pt x="0" y="57"/>
                </a:cubicBezTo>
                <a:cubicBezTo>
                  <a:pt x="0" y="72"/>
                  <a:pt x="0" y="72"/>
                  <a:pt x="0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7" y="72"/>
                  <a:pt x="57" y="63"/>
                  <a:pt x="57" y="61"/>
                </a:cubicBezTo>
                <a:cubicBezTo>
                  <a:pt x="57" y="58"/>
                  <a:pt x="50" y="54"/>
                  <a:pt x="42" y="51"/>
                </a:cubicBezTo>
                <a:close/>
              </a:path>
            </a:pathLst>
          </a:custGeom>
          <a:solidFill>
            <a:srgbClr val="007DC5"/>
          </a:solidFill>
          <a:ln w="9525">
            <a:noFill/>
            <a:round/>
            <a:headEnd/>
            <a:tailEnd/>
          </a:ln>
        </p:spPr>
        <p:txBody>
          <a:bodyPr lIns="98694" tIns="49347" rIns="98694" bIns="49347"/>
          <a:lstStyle/>
          <a:p>
            <a:pPr defTabSz="986912" eaLnBrk="1" hangingPunct="1">
              <a:defRPr/>
            </a:pPr>
            <a:endParaRPr lang="en-GB" sz="2051" dirty="0">
              <a:solidFill>
                <a:sysClr val="windowText" lastClr="000000"/>
              </a:solidFill>
            </a:endParaRPr>
          </a:p>
        </p:txBody>
      </p:sp>
      <p:sp>
        <p:nvSpPr>
          <p:cNvPr id="123" name="Прямоугольник 59"/>
          <p:cNvSpPr>
            <a:spLocks noChangeArrowheads="1"/>
          </p:cNvSpPr>
          <p:nvPr/>
        </p:nvSpPr>
        <p:spPr bwMode="auto">
          <a:xfrm>
            <a:off x="5368175" y="4093531"/>
            <a:ext cx="776589" cy="18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000" dirty="0">
                <a:solidFill>
                  <a:srgbClr val="C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Гарантия</a:t>
            </a:r>
          </a:p>
        </p:txBody>
      </p:sp>
      <p:sp>
        <p:nvSpPr>
          <p:cNvPr id="124" name="Oval 287"/>
          <p:cNvSpPr/>
          <p:nvPr/>
        </p:nvSpPr>
        <p:spPr bwMode="auto">
          <a:xfrm>
            <a:off x="5340194" y="4102034"/>
            <a:ext cx="167348" cy="17984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Г</a:t>
            </a:r>
            <a:endParaRPr lang="en-US" sz="1200" b="1" kern="0" dirty="0">
              <a:solidFill>
                <a:srgbClr val="FFFFFF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4842830" y="4781321"/>
            <a:ext cx="3558042" cy="311150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eaLnBrk="1" hangingPunct="1">
              <a:defRPr/>
            </a:pP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Поручительство РГО за исполнение МСП обязательств в рамках собственного лимита РГО</a:t>
            </a:r>
          </a:p>
        </p:txBody>
      </p:sp>
      <p:sp>
        <p:nvSpPr>
          <p:cNvPr id="126" name="Oval 287"/>
          <p:cNvSpPr/>
          <p:nvPr/>
        </p:nvSpPr>
        <p:spPr>
          <a:xfrm>
            <a:off x="4751964" y="4843210"/>
            <a:ext cx="164843" cy="187373"/>
          </a:xfrm>
          <a:prstGeom prst="ellipse">
            <a:avLst/>
          </a:prstGeom>
          <a:solidFill>
            <a:srgbClr val="F5750B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</a:t>
            </a:r>
            <a:endParaRPr lang="en-US" sz="900" b="1" kern="0" dirty="0">
              <a:solidFill>
                <a:srgbClr val="FFFFFF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27" name="Oval 287"/>
          <p:cNvSpPr/>
          <p:nvPr/>
        </p:nvSpPr>
        <p:spPr>
          <a:xfrm>
            <a:off x="4751964" y="5117459"/>
            <a:ext cx="164843" cy="163069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Г</a:t>
            </a:r>
            <a:endParaRPr lang="en-US" sz="900" b="1" kern="0" dirty="0">
              <a:solidFill>
                <a:srgbClr val="FFFFFF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4842830" y="5091438"/>
            <a:ext cx="3902264" cy="311150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eaLnBrk="1" hangingPunct="1">
              <a:defRPr/>
            </a:pP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Независимая гарантия Корпорации на часть непокрытой поручительством РГО суммы кредита</a:t>
            </a:r>
          </a:p>
        </p:txBody>
      </p:sp>
      <p:sp>
        <p:nvSpPr>
          <p:cNvPr id="129" name="Oval 287"/>
          <p:cNvSpPr/>
          <p:nvPr/>
        </p:nvSpPr>
        <p:spPr bwMode="auto">
          <a:xfrm>
            <a:off x="270397" y="4925910"/>
            <a:ext cx="203736" cy="17984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FFFFFF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Г</a:t>
            </a:r>
            <a:endParaRPr lang="en-US" sz="1200" b="1" kern="0" dirty="0">
              <a:solidFill>
                <a:srgbClr val="FFFFFF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130" name="Прямая соединительная линия 129"/>
          <p:cNvCxnSpPr/>
          <p:nvPr/>
        </p:nvCxnSpPr>
        <p:spPr>
          <a:xfrm>
            <a:off x="344215" y="4744949"/>
            <a:ext cx="3924123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549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497667"/>
            <a:ext cx="7772400" cy="186266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Подготовка проектных команд</a:t>
            </a:r>
          </a:p>
        </p:txBody>
      </p:sp>
    </p:spTree>
    <p:extLst>
      <p:ext uri="{BB962C8B-B14F-4D97-AF65-F5344CB8AC3E}">
        <p14:creationId xmlns:p14="http://schemas.microsoft.com/office/powerpoint/2010/main" val="395772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120653"/>
            <a:ext cx="8593667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Формирование проектных команд </a:t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и организация их обучения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3297" y="1217739"/>
            <a:ext cx="6835835" cy="214352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создание единой команды по работе в моногороде, включение в данную работу всех заинтересованных сторон, в том числе представителей органов региональной власти и местного самоуправления, представителей бизнеса, осуществляющего свою деятельность на территории моногорода.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развитие межведомственного взаимодействия, управленческих и проектных компетенций.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планирование и реализация мероприятий, направленных на развитие моногорода, диверсификацию экономики, создание рабочих мест и привлечение инвестиций, в том числе с учетом лучших российских и зарубежных практик.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8261150" y="120653"/>
            <a:ext cx="5842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15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7199" y="1585135"/>
            <a:ext cx="1346200" cy="1408735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Цели</a:t>
            </a:r>
            <a:endParaRPr lang="ru-RU" sz="16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35465" y="5391887"/>
            <a:ext cx="8593667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007DC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3</a:t>
            </a:r>
            <a:r>
              <a:rPr lang="ru-RU" dirty="0" smtClean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14 </a:t>
            </a:r>
            <a:r>
              <a:rPr lang="ru-RU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команд прошли обучение</a:t>
            </a:r>
            <a:endParaRPr lang="ru-RU" dirty="0">
              <a:solidFill>
                <a:srgbClr val="7EC24A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492995" y="3757965"/>
            <a:ext cx="1346200" cy="1408735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Программа</a:t>
            </a:r>
            <a:endParaRPr lang="ru-RU" sz="10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7179" y="4456444"/>
            <a:ext cx="690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400" kern="0" dirty="0">
              <a:latin typeface="PT Sans" panose="020B0503020203020204" pitchFamily="34" charset="-52"/>
              <a:ea typeface="PT Sans" panose="020B0503020203020204" pitchFamily="34" charset="-52"/>
              <a:cs typeface="Arial" panose="020B0604020202020204" pitchFamily="34" charset="0"/>
              <a:sym typeface="Helvetica Neue"/>
            </a:endParaRPr>
          </a:p>
          <a:p>
            <a:pPr algn="just" defTabSz="8440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  <a:sym typeface="Helvetica Neue"/>
              </a:rPr>
              <a:t>Срок освоения – не менее 250 часов</a:t>
            </a:r>
          </a:p>
        </p:txBody>
      </p:sp>
      <p:cxnSp>
        <p:nvCxnSpPr>
          <p:cNvPr id="17" name="Прямая соединительная линия 16"/>
          <p:cNvCxnSpPr>
            <a:stCxn id="15" idx="2"/>
          </p:cNvCxnSpPr>
          <p:nvPr/>
        </p:nvCxnSpPr>
        <p:spPr>
          <a:xfrm flipH="1" flipV="1">
            <a:off x="7061200" y="4148667"/>
            <a:ext cx="431795" cy="313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2844800" y="4148667"/>
            <a:ext cx="421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2844800" y="4553188"/>
            <a:ext cx="4648196" cy="8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7128933" y="4651349"/>
            <a:ext cx="393697" cy="32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844800" y="4963819"/>
            <a:ext cx="4284134" cy="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397179" y="3874998"/>
            <a:ext cx="1914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8440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  <a:sym typeface="Helvetica Neue"/>
              </a:rPr>
              <a:t>Очно-заочная форма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97179" y="4231257"/>
            <a:ext cx="2573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8440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  <a:sym typeface="Helvetica Neue"/>
              </a:rPr>
              <a:t>Модульный формат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592786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78164" y="2976803"/>
            <a:ext cx="7772400" cy="90439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Проектный офис</a:t>
            </a:r>
          </a:p>
        </p:txBody>
      </p:sp>
    </p:spTree>
    <p:extLst>
      <p:ext uri="{BB962C8B-B14F-4D97-AF65-F5344CB8AC3E}">
        <p14:creationId xmlns:p14="http://schemas.microsoft.com/office/powerpoint/2010/main" val="1392291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33" y="128060"/>
            <a:ext cx="7676951" cy="540000"/>
          </a:xfrm>
        </p:spPr>
        <p:txBody>
          <a:bodyPr>
            <a:normAutofit fontScale="90000"/>
          </a:bodyPr>
          <a:lstStyle/>
          <a:p>
            <a:r>
              <a:rPr lang="ru-RU" spc="10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Выполнение функций проектного офиса </a:t>
            </a:r>
            <a:br>
              <a:rPr lang="ru-RU" spc="10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</a:br>
            <a:r>
              <a:rPr lang="ru-RU" spc="10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по проектам развития моногородов</a:t>
            </a:r>
            <a:endParaRPr lang="ru-RU" spc="1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8261150" y="120653"/>
            <a:ext cx="5842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17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1925" y="958021"/>
            <a:ext cx="82847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E6E6E6"/>
              </a:buClr>
            </a:pPr>
            <a:r>
              <a:rPr lang="ru-RU" sz="1600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Предметом деятельности Фонда в рамках достижения цели его создания являются</a:t>
            </a:r>
            <a:r>
              <a:rPr lang="ru-RU" sz="1600" dirty="0" smtClean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E6E6E6"/>
              </a:buClr>
            </a:pPr>
            <a:r>
              <a:rPr lang="ru-RU" sz="1600" dirty="0" smtClean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…</a:t>
            </a:r>
            <a:r>
              <a:rPr lang="ru-RU" sz="16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 Выполнение функций проектного офиса по проектам развития </a:t>
            </a:r>
            <a:r>
              <a:rPr lang="ru-RU" sz="1600" dirty="0" smtClean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моногородов.</a:t>
            </a:r>
            <a:endParaRPr lang="ru-RU" sz="1600" dirty="0">
              <a:solidFill>
                <a:srgbClr val="007DC5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88659" y="1542796"/>
            <a:ext cx="4856691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Times New Roman" panose="02020603050405020304" pitchFamily="18" charset="0"/>
              </a:rPr>
              <a:t>Устав некоммерческой организации «Фонд развития моногородов»</a:t>
            </a:r>
            <a:endParaRPr lang="ru-RU" sz="1200" i="1" dirty="0">
              <a:solidFill>
                <a:schemeClr val="tx1">
                  <a:lumMod val="50000"/>
                  <a:lumOff val="50000"/>
                </a:schemeClr>
              </a:solidFill>
              <a:latin typeface="PT Sans" panose="020B0503020203020204" pitchFamily="34" charset="-52"/>
              <a:ea typeface="PT Sans" panose="020B0503020203020204" pitchFamily="34" charset="-52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1924" y="1970250"/>
            <a:ext cx="82847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Фонд является </a:t>
            </a:r>
            <a:r>
              <a:rPr lang="ru-RU" sz="16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проектным офисом приоритетной программы «Комплексное развитие моногородов»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19996" y="2636871"/>
            <a:ext cx="485669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Times New Roman" panose="02020603050405020304" pitchFamily="18" charset="0"/>
              </a:rPr>
              <a:t>Стратегия развития некоммерческой организации «Фонд развития моногородов» до 2020 года</a:t>
            </a:r>
            <a:endParaRPr lang="ru-RU" sz="1200" i="1" dirty="0">
              <a:solidFill>
                <a:schemeClr val="tx1">
                  <a:lumMod val="50000"/>
                  <a:lumOff val="50000"/>
                </a:schemeClr>
              </a:solidFill>
              <a:latin typeface="PT Sans" panose="020B0503020203020204" pitchFamily="34" charset="-52"/>
              <a:ea typeface="PT Sans" panose="020B0503020203020204" pitchFamily="34" charset="-52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1924" y="3272439"/>
            <a:ext cx="83105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  <a:cs typeface="Times New Roman" panose="02020603050405020304" pitchFamily="18" charset="0"/>
              </a:rPr>
              <a:t>Выполнение функций проектного офиса по проектам развития моногородов осуществляется Фондом посредством института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imes New Roman" panose="02020603050405020304" pitchFamily="18" charset="0"/>
              </a:rPr>
              <a:t>кураторов (линейных менеджеров) </a:t>
            </a:r>
            <a:r>
              <a:rPr lang="ru-RU" sz="16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imes New Roman" panose="02020603050405020304" pitchFamily="18" charset="0"/>
              </a:rPr>
              <a:t>моногородов</a:t>
            </a:r>
            <a:endParaRPr lang="ru-RU" sz="1600" dirty="0">
              <a:solidFill>
                <a:srgbClr val="007DC5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3870" y="4417023"/>
            <a:ext cx="2946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31</a:t>
            </a:r>
            <a:r>
              <a:rPr lang="ru-RU" sz="2800" dirty="0" smtClean="0">
                <a:solidFill>
                  <a:srgbClr val="63AFDC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 </a:t>
            </a:r>
            <a:r>
              <a:rPr lang="ru-RU" sz="28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куратор </a:t>
            </a:r>
          </a:p>
          <a:p>
            <a:r>
              <a:rPr lang="ru-RU" sz="28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61</a:t>
            </a:r>
            <a:r>
              <a:rPr lang="ru-RU" sz="2800" dirty="0">
                <a:latin typeface="PT Sans" panose="020B0503020203020204" pitchFamily="34" charset="-52"/>
                <a:ea typeface="PT Sans" panose="020B0503020203020204" pitchFamily="34" charset="-52"/>
              </a:rPr>
              <a:t> регион </a:t>
            </a:r>
            <a:endParaRPr lang="ru-RU" sz="2800" dirty="0" smtClean="0">
              <a:latin typeface="PT Sans" panose="020B0503020203020204" pitchFamily="34" charset="-52"/>
              <a:ea typeface="PT Sans" panose="020B0503020203020204" pitchFamily="34" charset="-52"/>
            </a:endParaRPr>
          </a:p>
          <a:p>
            <a:r>
              <a:rPr lang="ru-RU" sz="2800" dirty="0" smtClean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319</a:t>
            </a:r>
            <a:r>
              <a:rPr lang="ru-RU" sz="28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моногородов</a:t>
            </a:r>
            <a:endParaRPr lang="ru-RU" sz="28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0217" y="3857214"/>
            <a:ext cx="4355250" cy="250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80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33" y="128060"/>
            <a:ext cx="7676951" cy="540000"/>
          </a:xfrm>
        </p:spPr>
        <p:txBody>
          <a:bodyPr>
            <a:normAutofit fontScale="90000"/>
          </a:bodyPr>
          <a:lstStyle/>
          <a:p>
            <a:r>
              <a:rPr lang="ru-RU" spc="10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Выполнение функций проектного офиса </a:t>
            </a:r>
            <a:br>
              <a:rPr lang="ru-RU" spc="10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</a:br>
            <a:r>
              <a:rPr lang="ru-RU" spc="10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по проектам развития моногородов</a:t>
            </a:r>
            <a:endParaRPr lang="ru-RU" spc="1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8261150" y="120653"/>
            <a:ext cx="5842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18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75679899"/>
              </p:ext>
            </p:extLst>
          </p:nvPr>
        </p:nvGraphicFramePr>
        <p:xfrm>
          <a:off x="474133" y="1037935"/>
          <a:ext cx="8284763" cy="4820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734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19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Направления деятельности </a:t>
            </a: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П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роектного офиса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19864" y="4624697"/>
            <a:ext cx="6496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У</a:t>
            </a:r>
            <a:r>
              <a:rPr lang="ru-RU" dirty="0" smtClean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частие </a:t>
            </a:r>
            <a:r>
              <a: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в планировании и реализации проектов по сопровождению программ развития моногородов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53" y="4624697"/>
            <a:ext cx="680509" cy="680509"/>
          </a:xfrm>
          <a:prstGeom prst="rect">
            <a:avLst/>
          </a:prstGeom>
        </p:spPr>
      </p:pic>
      <p:grpSp>
        <p:nvGrpSpPr>
          <p:cNvPr id="42" name="Группа 41"/>
          <p:cNvGrpSpPr/>
          <p:nvPr/>
        </p:nvGrpSpPr>
        <p:grpSpPr>
          <a:xfrm>
            <a:off x="557793" y="3171113"/>
            <a:ext cx="7338483" cy="1200329"/>
            <a:chOff x="506412" y="2786610"/>
            <a:chExt cx="7338483" cy="1200329"/>
          </a:xfrm>
        </p:grpSpPr>
        <p:sp>
          <p:nvSpPr>
            <p:cNvPr id="7" name="TextBox 6"/>
            <p:cNvSpPr txBox="1"/>
            <p:nvPr/>
          </p:nvSpPr>
          <p:spPr>
            <a:xfrm>
              <a:off x="1399168" y="2786610"/>
              <a:ext cx="64457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 smtClean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Подготовка совместно с регионами </a:t>
              </a:r>
              <a:r>
                <a:rPr lang="ru-RU" dirty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Концепций реализации инвестиционных и инфраструктурных проектов в </a:t>
              </a:r>
              <a:r>
                <a:rPr lang="ru-RU" dirty="0" smtClean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моногороде </a:t>
              </a:r>
              <a:r>
                <a:rPr lang="ru-RU" dirty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с привлечением средств Фонда</a:t>
              </a:r>
            </a:p>
            <a:p>
              <a:pPr algn="just"/>
              <a:endPara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412" y="2919313"/>
              <a:ext cx="716492" cy="716492"/>
            </a:xfrm>
            <a:prstGeom prst="rect">
              <a:avLst/>
            </a:prstGeom>
          </p:spPr>
        </p:pic>
      </p:grpSp>
      <p:grpSp>
        <p:nvGrpSpPr>
          <p:cNvPr id="43" name="Группа 42"/>
          <p:cNvGrpSpPr/>
          <p:nvPr/>
        </p:nvGrpSpPr>
        <p:grpSpPr>
          <a:xfrm>
            <a:off x="1450549" y="1994528"/>
            <a:ext cx="7419677" cy="923330"/>
            <a:chOff x="1399168" y="1750328"/>
            <a:chExt cx="7419677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1399168" y="1750328"/>
              <a:ext cx="65102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Консультирование </a:t>
              </a:r>
              <a:r>
                <a:rPr lang="ru-RU" dirty="0" smtClean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по </a:t>
              </a:r>
              <a:r>
                <a:rPr lang="ru-RU" dirty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вопросам поддержки, оказываемой Фондом и другими институтами </a:t>
              </a:r>
              <a:r>
                <a:rPr lang="ru-RU" dirty="0" smtClean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развития, подготовке заявок на получение статуса ТОСЭР и иных мер поддержки</a:t>
              </a:r>
              <a:endPara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9605" y="1869127"/>
              <a:ext cx="779240" cy="685731"/>
            </a:xfrm>
            <a:prstGeom prst="rect">
              <a:avLst/>
            </a:prstGeom>
          </p:spPr>
        </p:pic>
      </p:grpSp>
      <p:grpSp>
        <p:nvGrpSpPr>
          <p:cNvPr id="51" name="Группа 50"/>
          <p:cNvGrpSpPr/>
          <p:nvPr/>
        </p:nvGrpSpPr>
        <p:grpSpPr>
          <a:xfrm>
            <a:off x="597730" y="1077706"/>
            <a:ext cx="7529023" cy="617488"/>
            <a:chOff x="597730" y="1077706"/>
            <a:chExt cx="7529023" cy="617488"/>
          </a:xfrm>
        </p:grpSpPr>
        <p:sp>
          <p:nvSpPr>
            <p:cNvPr id="46" name="TextBox 45"/>
            <p:cNvSpPr txBox="1"/>
            <p:nvPr/>
          </p:nvSpPr>
          <p:spPr>
            <a:xfrm>
              <a:off x="1419864" y="1210657"/>
              <a:ext cx="67068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 smtClean="0">
                  <a:solidFill>
                    <a:srgbClr val="000000"/>
                  </a:solidFill>
                  <a:latin typeface="PT Sans" panose="020B0503020203020204" pitchFamily="34" charset="-52"/>
                  <a:ea typeface="PT Sans" panose="020B0503020203020204" pitchFamily="34" charset="-52"/>
                </a:rPr>
                <a:t>Сопровождение обучения проектных команд моногородов</a:t>
              </a:r>
              <a:endPara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endParaRPr>
            </a:p>
          </p:txBody>
        </p:sp>
        <p:grpSp>
          <p:nvGrpSpPr>
            <p:cNvPr id="47" name="Группа 46"/>
            <p:cNvGrpSpPr/>
            <p:nvPr/>
          </p:nvGrpSpPr>
          <p:grpSpPr>
            <a:xfrm>
              <a:off x="597730" y="1077706"/>
              <a:ext cx="591546" cy="617488"/>
              <a:chOff x="484779" y="1030337"/>
              <a:chExt cx="749723" cy="797377"/>
            </a:xfrm>
          </p:grpSpPr>
          <p:sp>
            <p:nvSpPr>
              <p:cNvPr id="48" name="Стрелка вверх 47"/>
              <p:cNvSpPr/>
              <p:nvPr/>
            </p:nvSpPr>
            <p:spPr>
              <a:xfrm rot="3322621">
                <a:off x="718773" y="1136377"/>
                <a:ext cx="337609" cy="500147"/>
              </a:xfrm>
              <a:prstGeom prst="upArrow">
                <a:avLst/>
              </a:prstGeom>
              <a:noFill/>
              <a:ln w="38100">
                <a:solidFill>
                  <a:srgbClr val="7EC24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Стрелка вверх 48"/>
              <p:cNvSpPr/>
              <p:nvPr/>
            </p:nvSpPr>
            <p:spPr>
              <a:xfrm rot="3322621">
                <a:off x="521987" y="993129"/>
                <a:ext cx="280184" cy="354600"/>
              </a:xfrm>
              <a:prstGeom prst="upArrow">
                <a:avLst/>
              </a:prstGeom>
              <a:noFill/>
              <a:ln w="38100">
                <a:solidFill>
                  <a:srgbClr val="007D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Стрелка вверх 49"/>
              <p:cNvSpPr/>
              <p:nvPr/>
            </p:nvSpPr>
            <p:spPr>
              <a:xfrm rot="3322621">
                <a:off x="917110" y="1510322"/>
                <a:ext cx="280184" cy="354600"/>
              </a:xfrm>
              <a:prstGeom prst="upArrow">
                <a:avLst/>
              </a:prstGeom>
              <a:noFill/>
              <a:ln w="38100">
                <a:solidFill>
                  <a:srgbClr val="007D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3347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9109" y="167274"/>
            <a:ext cx="7676951" cy="456393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О Фонде развития  моногородов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PT Sans" panose="020B0503020203020204" pitchFamily="34" charset="-52"/>
                <a:ea typeface="PT Sans" panose="020B0503020203020204" pitchFamily="34" charset="-52"/>
              </a:rPr>
              <a:t>02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934473" y="883810"/>
            <a:ext cx="1706221" cy="1638414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Цели</a:t>
            </a:r>
            <a:endParaRPr lang="ru-RU" sz="16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21578" y="2974146"/>
            <a:ext cx="5272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Формирование необходимых условий для создания новых рабочих мест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29" y="2782367"/>
            <a:ext cx="671084" cy="83811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351398" y="4108552"/>
            <a:ext cx="5342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Привлечение в моногорода инвестиций</a:t>
            </a:r>
          </a:p>
          <a:p>
            <a:pPr algn="just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 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09" y="3990740"/>
            <a:ext cx="809248" cy="85906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43778" y="5242958"/>
            <a:ext cx="534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Развитие городской среды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068009" y="5210537"/>
            <a:ext cx="633304" cy="702010"/>
            <a:chOff x="1582392" y="5189020"/>
            <a:chExt cx="633304" cy="702010"/>
          </a:xfrm>
        </p:grpSpPr>
        <p:sp>
          <p:nvSpPr>
            <p:cNvPr id="14" name="Стрелка вверх 13"/>
            <p:cNvSpPr/>
            <p:nvPr/>
          </p:nvSpPr>
          <p:spPr>
            <a:xfrm rot="3322621">
              <a:off x="1786974" y="5306302"/>
              <a:ext cx="287558" cy="408873"/>
            </a:xfrm>
            <a:prstGeom prst="upArrow">
              <a:avLst/>
            </a:prstGeom>
            <a:noFill/>
            <a:ln w="38100">
              <a:solidFill>
                <a:srgbClr val="7EC2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верх 19"/>
            <p:cNvSpPr/>
            <p:nvPr/>
          </p:nvSpPr>
          <p:spPr>
            <a:xfrm rot="3322621">
              <a:off x="1613798" y="5157614"/>
              <a:ext cx="216974" cy="279786"/>
            </a:xfrm>
            <a:prstGeom prst="upArrow">
              <a:avLst/>
            </a:prstGeom>
            <a:noFill/>
            <a:ln w="38100">
              <a:solidFill>
                <a:srgbClr val="007D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трелка вверх 20"/>
            <p:cNvSpPr/>
            <p:nvPr/>
          </p:nvSpPr>
          <p:spPr>
            <a:xfrm rot="3322621">
              <a:off x="1967316" y="5642650"/>
              <a:ext cx="216974" cy="279786"/>
            </a:xfrm>
            <a:prstGeom prst="upArrow">
              <a:avLst/>
            </a:prstGeom>
            <a:noFill/>
            <a:ln w="38100">
              <a:solidFill>
                <a:srgbClr val="007D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153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20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97745" y="144993"/>
            <a:ext cx="7676951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007DC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Направления деятельности Проектного офиса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5598" y="2908074"/>
            <a:ext cx="6301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Участие </a:t>
            </a:r>
            <a:r>
              <a: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в организации работы по достижению моногородами целевых показателей, проведении оценки хода и итогов реализации приоритетной программы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85197" y="977488"/>
            <a:ext cx="6219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Взаимодействие с партнерами по продвижению инвестиционного потенциала и площадок в моногородах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547990" y="1800547"/>
            <a:ext cx="5990900" cy="710077"/>
            <a:chOff x="1508039" y="5435526"/>
            <a:chExt cx="7407212" cy="925825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8039" y="5435526"/>
              <a:ext cx="752207" cy="377661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0957" y="6006426"/>
              <a:ext cx="570524" cy="286444"/>
            </a:xfrm>
            <a:prstGeom prst="rect">
              <a:avLst/>
            </a:prstGeom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2769" y="5437957"/>
              <a:ext cx="1071863" cy="279586"/>
            </a:xfrm>
            <a:prstGeom prst="rect">
              <a:avLst/>
            </a:prstGeom>
          </p:spPr>
        </p:pic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8977" y="5924655"/>
              <a:ext cx="571889" cy="398464"/>
            </a:xfrm>
            <a:prstGeom prst="rect">
              <a:avLst/>
            </a:prstGeom>
          </p:spPr>
        </p:pic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0933" y="5879515"/>
              <a:ext cx="566199" cy="426407"/>
            </a:xfrm>
            <a:prstGeom prst="rect">
              <a:avLst/>
            </a:prstGeom>
          </p:spPr>
        </p:pic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0111" y="5830119"/>
              <a:ext cx="518574" cy="531232"/>
            </a:xfrm>
            <a:prstGeom prst="rect">
              <a:avLst/>
            </a:prstGeom>
          </p:spPr>
        </p:pic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3657" y="5986997"/>
              <a:ext cx="1155667" cy="261846"/>
            </a:xfrm>
            <a:prstGeom prst="rect">
              <a:avLst/>
            </a:prstGeom>
          </p:spPr>
        </p:pic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6215" y="5499389"/>
              <a:ext cx="1059036" cy="262403"/>
            </a:xfrm>
            <a:prstGeom prst="rect">
              <a:avLst/>
            </a:prstGeom>
          </p:spPr>
        </p:pic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2031" y="5481267"/>
              <a:ext cx="1293554" cy="251664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776" y="5867330"/>
              <a:ext cx="517913" cy="493250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6743" y="5489421"/>
              <a:ext cx="1145987" cy="243510"/>
            </a:xfrm>
            <a:prstGeom prst="rect">
              <a:avLst/>
            </a:prstGeom>
          </p:spPr>
        </p:pic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9962" y="5515780"/>
              <a:ext cx="855451" cy="217151"/>
            </a:xfrm>
            <a:prstGeom prst="rect">
              <a:avLst/>
            </a:prstGeom>
          </p:spPr>
        </p:pic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730" y="5871059"/>
              <a:ext cx="875421" cy="439524"/>
            </a:xfrm>
            <a:prstGeom prst="rect">
              <a:avLst/>
            </a:prstGeom>
          </p:spPr>
        </p:pic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0762" y="5530473"/>
              <a:ext cx="508174" cy="126227"/>
            </a:xfrm>
            <a:prstGeom prst="rect">
              <a:avLst/>
            </a:prstGeom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1318" y="5923884"/>
              <a:ext cx="605577" cy="332788"/>
            </a:xfrm>
            <a:prstGeom prst="rect">
              <a:avLst/>
            </a:prstGeom>
          </p:spPr>
        </p:pic>
      </p:grpSp>
      <p:pic>
        <p:nvPicPr>
          <p:cNvPr id="33" name="Рисунок 3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21" y="4004850"/>
            <a:ext cx="649613" cy="649613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216" y="3029484"/>
            <a:ext cx="680509" cy="68050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55598" y="4008132"/>
            <a:ext cx="6560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Обеспечение </a:t>
            </a:r>
            <a:r>
              <a:rPr lang="ru-RU" dirty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текущего мониторинга хода исполнения и анализа рисков приоритетной программы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47990" y="4963493"/>
            <a:ext cx="6309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Создание и ведение информационной системы управления проектной деятельностью</a:t>
            </a:r>
            <a:endParaRPr lang="ru-RU" dirty="0">
              <a:solidFill>
                <a:srgbClr val="000000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7912839" y="4963493"/>
            <a:ext cx="968434" cy="593327"/>
            <a:chOff x="7912839" y="4963493"/>
            <a:chExt cx="968434" cy="593327"/>
          </a:xfrm>
        </p:grpSpPr>
        <p:sp>
          <p:nvSpPr>
            <p:cNvPr id="35" name="TextBox 34"/>
            <p:cNvSpPr txBox="1"/>
            <p:nvPr/>
          </p:nvSpPr>
          <p:spPr>
            <a:xfrm>
              <a:off x="7996094" y="4963493"/>
              <a:ext cx="88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7EC24A"/>
                  </a:solidFill>
                </a:rPr>
                <a:t>ИСУПД</a:t>
              </a:r>
              <a:endParaRPr lang="ru-RU" b="1" dirty="0">
                <a:solidFill>
                  <a:srgbClr val="7EC24A"/>
                </a:solidFill>
              </a:endParaRPr>
            </a:p>
          </p:txBody>
        </p:sp>
        <p:pic>
          <p:nvPicPr>
            <p:cNvPr id="37" name="Рисунок 36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2839" y="5262127"/>
              <a:ext cx="954006" cy="294693"/>
            </a:xfrm>
            <a:prstGeom prst="rect">
              <a:avLst/>
            </a:prstGeom>
          </p:spPr>
        </p:pic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10" y="977488"/>
            <a:ext cx="530823" cy="62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64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07412" y="2523067"/>
            <a:ext cx="7772400" cy="18118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Комплексная поддержка Фонда</a:t>
            </a:r>
            <a:endParaRPr lang="ru-RU" b="1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49062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37154" y="1067303"/>
            <a:ext cx="722399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Clr>
                <a:srgbClr val="FF0000"/>
              </a:buClr>
              <a:defRPr/>
            </a:pPr>
            <a:r>
              <a:rPr lang="ru-RU" sz="1400" b="1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Строительство маслоэкстракционного завода в с. Маячный городского округа город Кумертау Республики Башкортостан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133506" y="5669488"/>
            <a:ext cx="5087445" cy="707805"/>
            <a:chOff x="3200250" y="2040987"/>
            <a:chExt cx="5623165" cy="707805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5950843" y="2102461"/>
              <a:ext cx="2872572" cy="646331"/>
              <a:chOff x="3042137" y="684537"/>
              <a:chExt cx="2872572" cy="646331"/>
            </a:xfrm>
          </p:grpSpPr>
          <p:sp>
            <p:nvSpPr>
              <p:cNvPr id="13" name="TextBox 14"/>
              <p:cNvSpPr txBox="1"/>
              <p:nvPr/>
            </p:nvSpPr>
            <p:spPr>
              <a:xfrm>
                <a:off x="4459572" y="684537"/>
                <a:ext cx="14551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FF0000"/>
                  </a:buClr>
                  <a:defRPr/>
                </a:pPr>
                <a:r>
                  <a:rPr lang="ru-RU" sz="1200" dirty="0"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Объем привлекаемых </a:t>
                </a:r>
              </a:p>
              <a:p>
                <a:pPr>
                  <a:buClr>
                    <a:srgbClr val="FF0000"/>
                  </a:buClr>
                  <a:defRPr/>
                </a:pPr>
                <a:r>
                  <a:rPr lang="ru-RU" sz="1200" dirty="0"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инвестиций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42137" y="828032"/>
                <a:ext cx="1268416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ru-RU" sz="1600" b="1" spc="100" dirty="0" smtClean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5</a:t>
                </a:r>
                <a:r>
                  <a:rPr lang="en-US" sz="1600" b="1" spc="100" dirty="0" smtClean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 </a:t>
                </a:r>
                <a:r>
                  <a:rPr lang="ru-RU" sz="1600" b="1" spc="100" dirty="0" smtClean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694</a:t>
                </a:r>
                <a:endParaRPr lang="ru-RU" sz="1600" b="1" spc="100" dirty="0">
                  <a:solidFill>
                    <a:srgbClr val="007DC5"/>
                  </a:solidFill>
                  <a:latin typeface="PT Sans" panose="020B0503020203020204" pitchFamily="34" charset="-52"/>
                  <a:ea typeface="PT Sans" panose="020B0503020203020204" pitchFamily="34" charset="-52"/>
                  <a:cs typeface="Arial" panose="020B0604020202020204" pitchFamily="34" charset="0"/>
                </a:endParaRPr>
              </a:p>
              <a:p>
                <a:pPr algn="ctr">
                  <a:lnSpc>
                    <a:spcPct val="70000"/>
                  </a:lnSpc>
                </a:pPr>
                <a:r>
                  <a:rPr lang="ru-RU" sz="1600" b="1" spc="100" dirty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млн руб.</a:t>
                </a:r>
              </a:p>
            </p:txBody>
          </p: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4323097" y="828032"/>
                <a:ext cx="0" cy="437043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7"/>
            <p:cNvGrpSpPr/>
            <p:nvPr/>
          </p:nvGrpSpPr>
          <p:grpSpPr>
            <a:xfrm>
              <a:off x="3234453" y="2102461"/>
              <a:ext cx="2802368" cy="646331"/>
              <a:chOff x="3246775" y="759753"/>
              <a:chExt cx="2802368" cy="646331"/>
            </a:xfrm>
          </p:grpSpPr>
          <p:sp>
            <p:nvSpPr>
              <p:cNvPr id="10" name="TextBox 11"/>
              <p:cNvSpPr txBox="1"/>
              <p:nvPr/>
            </p:nvSpPr>
            <p:spPr>
              <a:xfrm>
                <a:off x="4508457" y="759753"/>
                <a:ext cx="15406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FF0000"/>
                  </a:buClr>
                  <a:defRPr/>
                </a:pPr>
                <a:r>
                  <a:rPr lang="ru-RU" sz="1200" dirty="0"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Количество создаваемых рабочих мест</a:t>
                </a:r>
              </a:p>
            </p:txBody>
          </p:sp>
          <p:sp>
            <p:nvSpPr>
              <p:cNvPr id="11" name="TextBox 12"/>
              <p:cNvSpPr txBox="1"/>
              <p:nvPr/>
            </p:nvSpPr>
            <p:spPr>
              <a:xfrm>
                <a:off x="3246775" y="989425"/>
                <a:ext cx="1107049" cy="264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ru-RU" sz="1600" b="1" spc="100" dirty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520 ед.</a:t>
                </a:r>
              </a:p>
            </p:txBody>
          </p: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4441108" y="910666"/>
                <a:ext cx="0" cy="437043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Прямая соединительная линия 8"/>
            <p:cNvCxnSpPr/>
            <p:nvPr/>
          </p:nvCxnSpPr>
          <p:spPr>
            <a:xfrm>
              <a:off x="3200250" y="2040987"/>
              <a:ext cx="5276297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Кольцо 15"/>
          <p:cNvSpPr/>
          <p:nvPr/>
        </p:nvSpPr>
        <p:spPr>
          <a:xfrm>
            <a:off x="347935" y="1075321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1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74133" y="183000"/>
            <a:ext cx="7700563" cy="2181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600" b="1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Комплексная поддержка городского округа город Кумертау (Республика Башкортостан</a:t>
            </a:r>
            <a:r>
              <a:rPr lang="ru-RU" sz="1800" b="1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774899" y="1747319"/>
            <a:ext cx="50489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Заключено соглашение о софинансировании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расходов Республики </a:t>
            </a:r>
            <a:r>
              <a:rPr lang="ru-RU" sz="12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Башкортостан. </a:t>
            </a:r>
            <a:r>
              <a:rPr lang="ru-RU" sz="1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Предоставление </a:t>
            </a: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</a:rPr>
              <a:t>средств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Фонда в объеме </a:t>
            </a:r>
            <a:r>
              <a:rPr lang="ru-RU" sz="1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250,3 </a:t>
            </a: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</a:rPr>
              <a:t>млн руб.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 </a:t>
            </a:r>
            <a:r>
              <a:rPr lang="ru-RU" sz="12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на строительство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очистных сооружений, реконструкции автодороги и железнодорожных путей, наружных инженерных сетей.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780972" y="2801587"/>
            <a:ext cx="5048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Управленческая команда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по развитию </a:t>
            </a:r>
            <a:r>
              <a:rPr lang="ru-RU" sz="1200" dirty="0" err="1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г.о.г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.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Кумертау </a:t>
            </a:r>
            <a:r>
              <a:rPr lang="ru-RU" sz="12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прошла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обучение по программе </a:t>
            </a:r>
            <a:r>
              <a:rPr lang="ru-RU" sz="12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Фонда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</a:rPr>
              <a:t>в Московской школе управления СКОЛКОВО</a:t>
            </a:r>
            <a:endParaRPr lang="ru-RU" sz="1200" dirty="0">
              <a:latin typeface="PT Sans" panose="020B0503020203020204" pitchFamily="34" charset="-52"/>
              <a:ea typeface="PT Sans" panose="020B0503020203020204" pitchFamily="34" charset="-52"/>
              <a:cs typeface="Tahoma" panose="020B060403050404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80972" y="3466215"/>
            <a:ext cx="504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В рамках </a:t>
            </a: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Проектного офиса </a:t>
            </a:r>
            <a:r>
              <a:rPr lang="ru-RU" sz="1200" dirty="0" err="1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г.о.г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. Кумертау является </a:t>
            </a:r>
            <a:r>
              <a:rPr lang="ru-RU" sz="1200" b="1" u="sng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«городом-пилотом»</a:t>
            </a: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,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в отношении которого разработана программа развития.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780972" y="4134035"/>
            <a:ext cx="50367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   </a:t>
            </a: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Заключено соглашение об участии в </a:t>
            </a:r>
            <a:r>
              <a:rPr lang="ru-RU" sz="1200" b="1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финансировании инвестиционного </a:t>
            </a:r>
            <a:r>
              <a:rPr lang="ru-RU" sz="12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проекта в форме займа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в </a:t>
            </a:r>
            <a:r>
              <a:rPr lang="ru-RU" sz="1200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размере 1,0   млрд </a:t>
            </a: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руб. под 5 % годовых на срок 8 лет.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5435" y="5353484"/>
            <a:ext cx="49638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Заявленные целевые показатели </a:t>
            </a:r>
            <a:r>
              <a:rPr lang="ru-RU" sz="1200" b="1" spc="10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к </a:t>
            </a:r>
            <a:r>
              <a:rPr lang="ru-RU" sz="1200" b="1" spc="100" smtClean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2020 </a:t>
            </a:r>
            <a:r>
              <a:rPr lang="ru-RU" sz="1200" b="1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году:</a:t>
            </a:r>
          </a:p>
        </p:txBody>
      </p:sp>
      <p:sp>
        <p:nvSpPr>
          <p:cNvPr id="23" name="Текст 2"/>
          <p:cNvSpPr txBox="1">
            <a:spLocks/>
          </p:cNvSpPr>
          <p:nvPr/>
        </p:nvSpPr>
        <p:spPr>
          <a:xfrm>
            <a:off x="8261150" y="120653"/>
            <a:ext cx="5842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22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33" y="2122841"/>
            <a:ext cx="3188350" cy="2308366"/>
          </a:xfrm>
          <a:prstGeom prst="rect">
            <a:avLst/>
          </a:prstGeom>
          <a:ln w="38100" cap="sq">
            <a:solidFill>
              <a:srgbClr val="E7E7E8"/>
            </a:solidFill>
            <a:prstDash val="solid"/>
            <a:miter lim="800000"/>
          </a:ln>
          <a:effectLst/>
        </p:spPr>
      </p:pic>
      <p:sp>
        <p:nvSpPr>
          <p:cNvPr id="24" name="Прямоугольник 23"/>
          <p:cNvSpPr/>
          <p:nvPr/>
        </p:nvSpPr>
        <p:spPr>
          <a:xfrm>
            <a:off x="3769623" y="4777844"/>
            <a:ext cx="5036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   </a:t>
            </a:r>
            <a:r>
              <a:rPr lang="ru-RU" sz="1200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Моногородом получен статус </a:t>
            </a:r>
            <a:r>
              <a:rPr lang="ru-RU" sz="1200" b="1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ТОСЭР</a:t>
            </a:r>
            <a:endParaRPr lang="ru-RU" sz="1200" dirty="0">
              <a:latin typeface="PT Sans" panose="020B0503020203020204" pitchFamily="34" charset="-52"/>
              <a:ea typeface="PT Sans" panose="020B0503020203020204" pitchFamily="34" charset="-52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4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50700" y="952314"/>
            <a:ext cx="722399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Clr>
                <a:srgbClr val="FF0000"/>
              </a:buClr>
              <a:defRPr/>
            </a:pPr>
            <a:r>
              <a:rPr lang="ru-RU" sz="1400" b="1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Развитие Камского Индустриального парка «Мастер» в городе Набережные Челны Республики Татарстан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101322" y="5669488"/>
            <a:ext cx="5119629" cy="707805"/>
            <a:chOff x="3164677" y="2040987"/>
            <a:chExt cx="5658738" cy="707805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5950843" y="2102461"/>
              <a:ext cx="2872572" cy="646331"/>
              <a:chOff x="3042137" y="684537"/>
              <a:chExt cx="2872572" cy="646331"/>
            </a:xfrm>
          </p:grpSpPr>
          <p:sp>
            <p:nvSpPr>
              <p:cNvPr id="13" name="TextBox 14"/>
              <p:cNvSpPr txBox="1"/>
              <p:nvPr/>
            </p:nvSpPr>
            <p:spPr>
              <a:xfrm>
                <a:off x="4459572" y="684537"/>
                <a:ext cx="14551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FF0000"/>
                  </a:buClr>
                  <a:defRPr/>
                </a:pPr>
                <a:r>
                  <a:rPr lang="ru-RU" sz="1200" dirty="0"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Объем привлекаемых </a:t>
                </a:r>
              </a:p>
              <a:p>
                <a:pPr>
                  <a:buClr>
                    <a:srgbClr val="FF0000"/>
                  </a:buClr>
                  <a:defRPr/>
                </a:pPr>
                <a:r>
                  <a:rPr lang="ru-RU" sz="1200" dirty="0"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инвестиций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42137" y="828032"/>
                <a:ext cx="1268416" cy="446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ru-RU" sz="1600" b="1" dirty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2 </a:t>
                </a:r>
                <a:r>
                  <a:rPr lang="ru-RU" sz="1600" b="1" dirty="0" smtClean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346</a:t>
                </a:r>
                <a:endParaRPr lang="ru-RU" sz="1600" b="1" dirty="0">
                  <a:solidFill>
                    <a:srgbClr val="007DC5"/>
                  </a:solidFill>
                  <a:latin typeface="PT Sans" panose="020B0503020203020204" pitchFamily="34" charset="-52"/>
                  <a:ea typeface="PT Sans" panose="020B0503020203020204" pitchFamily="34" charset="-52"/>
                  <a:cs typeface="Arial" panose="020B0604020202020204" pitchFamily="34" charset="0"/>
                </a:endParaRPr>
              </a:p>
              <a:p>
                <a:pPr algn="ctr">
                  <a:lnSpc>
                    <a:spcPct val="70000"/>
                  </a:lnSpc>
                </a:pPr>
                <a:r>
                  <a:rPr lang="ru-RU" sz="1600" b="1" dirty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млн руб.</a:t>
                </a:r>
              </a:p>
            </p:txBody>
          </p: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4323097" y="828032"/>
                <a:ext cx="0" cy="437043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7"/>
            <p:cNvGrpSpPr/>
            <p:nvPr/>
          </p:nvGrpSpPr>
          <p:grpSpPr>
            <a:xfrm>
              <a:off x="3164677" y="2102461"/>
              <a:ext cx="2872144" cy="646331"/>
              <a:chOff x="3176999" y="759753"/>
              <a:chExt cx="2872144" cy="646331"/>
            </a:xfrm>
          </p:grpSpPr>
          <p:sp>
            <p:nvSpPr>
              <p:cNvPr id="10" name="TextBox 11"/>
              <p:cNvSpPr txBox="1"/>
              <p:nvPr/>
            </p:nvSpPr>
            <p:spPr>
              <a:xfrm>
                <a:off x="4508457" y="759753"/>
                <a:ext cx="15406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FF0000"/>
                  </a:buClr>
                  <a:defRPr/>
                </a:pPr>
                <a:r>
                  <a:rPr lang="ru-RU" sz="1200" dirty="0"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Количество создаваемых рабочих мест</a:t>
                </a:r>
              </a:p>
            </p:txBody>
          </p:sp>
          <p:sp>
            <p:nvSpPr>
              <p:cNvPr id="11" name="TextBox 12"/>
              <p:cNvSpPr txBox="1"/>
              <p:nvPr/>
            </p:nvSpPr>
            <p:spPr>
              <a:xfrm>
                <a:off x="3176999" y="989425"/>
                <a:ext cx="1251565" cy="264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ru-RU" sz="1600" b="1" dirty="0" smtClean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1623 </a:t>
                </a:r>
                <a:r>
                  <a:rPr lang="ru-RU" sz="1600" b="1" dirty="0">
                    <a:solidFill>
                      <a:srgbClr val="007DC5"/>
                    </a:solidFill>
                    <a:latin typeface="PT Sans" panose="020B0503020203020204" pitchFamily="34" charset="-52"/>
                    <a:ea typeface="PT Sans" panose="020B0503020203020204" pitchFamily="34" charset="-52"/>
                    <a:cs typeface="Arial" panose="020B0604020202020204" pitchFamily="34" charset="0"/>
                  </a:rPr>
                  <a:t>ед.</a:t>
                </a:r>
              </a:p>
            </p:txBody>
          </p: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4441108" y="910666"/>
                <a:ext cx="0" cy="437043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Прямая соединительная линия 8"/>
            <p:cNvCxnSpPr/>
            <p:nvPr/>
          </p:nvCxnSpPr>
          <p:spPr>
            <a:xfrm>
              <a:off x="3200250" y="2040987"/>
              <a:ext cx="5276297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Кольцо 15"/>
          <p:cNvSpPr/>
          <p:nvPr/>
        </p:nvSpPr>
        <p:spPr>
          <a:xfrm>
            <a:off x="284691" y="952314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2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35198" y="231339"/>
            <a:ext cx="8255000" cy="2181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600" b="1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Комплексная поддержка города Набережные Челны</a:t>
            </a:r>
          </a:p>
          <a:p>
            <a:pPr>
              <a:lnSpc>
                <a:spcPct val="80000"/>
              </a:lnSpc>
            </a:pPr>
            <a:r>
              <a:rPr lang="ru-RU" sz="1600" b="1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(Республика Татарстан)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701890" y="1613446"/>
            <a:ext cx="50489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Заключено соглашение о софинансировании расходов </a:t>
            </a:r>
            <a:r>
              <a:rPr lang="ru-RU" sz="14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Республики </a:t>
            </a:r>
            <a:r>
              <a:rPr lang="ru-RU" sz="1400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Татарстан. </a:t>
            </a:r>
            <a:r>
              <a:rPr lang="ru-RU" sz="1400" b="1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Предоставление </a:t>
            </a:r>
            <a:r>
              <a:rPr lang="ru-RU" sz="14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средств </a:t>
            </a:r>
            <a:r>
              <a:rPr lang="ru-RU" sz="14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Фонда в объеме </a:t>
            </a:r>
            <a:r>
              <a:rPr lang="ru-RU" sz="14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573,95 млн руб.</a:t>
            </a:r>
            <a:r>
              <a:rPr lang="ru-RU" sz="14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 с целью создания дорожной инфраструктуры общего пользования (инфраструктура введена 30 июня 2016г).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400" dirty="0">
              <a:latin typeface="PT Sans" panose="020B0503020203020204" pitchFamily="34" charset="-52"/>
              <a:ea typeface="PT Sans" panose="020B0503020203020204" pitchFamily="34" charset="-52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Управленческая команда по развитию г. Набережные Челны </a:t>
            </a:r>
            <a:r>
              <a:rPr lang="ru-RU" sz="1400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прошла </a:t>
            </a:r>
            <a:r>
              <a:rPr lang="ru-RU" sz="14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обучение по программе </a:t>
            </a:r>
            <a:r>
              <a:rPr lang="ru-RU" sz="1400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Фонда </a:t>
            </a:r>
            <a:r>
              <a:rPr lang="ru-RU" sz="14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в Московской школе управления СКОЛКОВО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705888" y="3683776"/>
            <a:ext cx="50449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Заключено соглашение об участии в финансировании инвестиционного проекта в форме займа </a:t>
            </a:r>
            <a:r>
              <a:rPr lang="ru-RU" sz="14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в размере  898,1 млн руб. под 5 % годовых на срок 8 лет.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5435" y="5353484"/>
            <a:ext cx="49638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Заявленные целевые показатели к </a:t>
            </a:r>
            <a:r>
              <a:rPr lang="ru-RU" sz="1200" b="1" spc="100" dirty="0" smtClean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2020 </a:t>
            </a:r>
            <a:r>
              <a:rPr lang="ru-RU" sz="1200" b="1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году:</a:t>
            </a:r>
          </a:p>
        </p:txBody>
      </p:sp>
      <p:sp>
        <p:nvSpPr>
          <p:cNvPr id="21" name="Текст 2"/>
          <p:cNvSpPr txBox="1">
            <a:spLocks/>
          </p:cNvSpPr>
          <p:nvPr/>
        </p:nvSpPr>
        <p:spPr>
          <a:xfrm>
            <a:off x="8261150" y="120653"/>
            <a:ext cx="5842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23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01890" y="4502499"/>
            <a:ext cx="5036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   </a:t>
            </a:r>
            <a:r>
              <a:rPr lang="ru-RU" sz="1200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Моногородом получен статус </a:t>
            </a:r>
            <a:r>
              <a:rPr lang="ru-RU" sz="1200" b="1" dirty="0" smtClean="0">
                <a:latin typeface="PT Sans" panose="020B0503020203020204" pitchFamily="34" charset="-52"/>
                <a:ea typeface="PT Sans" panose="020B0503020203020204" pitchFamily="34" charset="-52"/>
                <a:cs typeface="Tahoma" panose="020B0604030504040204" pitchFamily="34" charset="0"/>
              </a:rPr>
              <a:t>ТОСЭР</a:t>
            </a:r>
            <a:endParaRPr lang="ru-RU" sz="1200" dirty="0">
              <a:latin typeface="PT Sans" panose="020B0503020203020204" pitchFamily="34" charset="-52"/>
              <a:ea typeface="PT Sans" panose="020B0503020203020204" pitchFamily="34" charset="-52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98" y="2619832"/>
            <a:ext cx="3029397" cy="1394666"/>
          </a:xfrm>
          <a:prstGeom prst="rect">
            <a:avLst/>
          </a:prstGeom>
          <a:ln w="38100" cap="sq">
            <a:solidFill>
              <a:srgbClr val="E7E7E8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8697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56113" y="1223728"/>
            <a:ext cx="7676951" cy="54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07DC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Контакты: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240983" y="2722806"/>
            <a:ext cx="6804756" cy="234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37148" rIns="74295" bIns="37148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742950"/>
            <a:endParaRPr lang="ru-RU" sz="1000" dirty="0">
              <a:solidFill>
                <a:srgbClr val="7EC24A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marL="171450" indent="-171450" defTabSz="742950">
              <a:buFont typeface="Wingdings" panose="05000000000000000000" pitchFamily="2" charset="2"/>
              <a:buChar char="Ø"/>
            </a:pPr>
            <a:r>
              <a:rPr lang="ru-RU" sz="1400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участие Фонда в софинансировании инфраструктуры в моногородах  </a:t>
            </a:r>
            <a:r>
              <a:rPr lang="ru-RU" sz="1400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- </a:t>
            </a:r>
            <a:r>
              <a:rPr lang="ru-RU" sz="1400" b="0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 </a:t>
            </a:r>
            <a:r>
              <a:rPr lang="ru-RU" sz="1400" b="0" spc="10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Руководитель </a:t>
            </a:r>
            <a:r>
              <a:rPr lang="ru-RU" sz="1400" b="0" spc="10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Департамента </a:t>
            </a:r>
            <a:r>
              <a:rPr lang="ru-RU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сопровождения и мониторинга реализации комплексных проектов </a:t>
            </a:r>
            <a:r>
              <a:rPr lang="ru-RU" sz="1400" b="0" spc="100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Каминский Михаил Александрович, </a:t>
            </a:r>
            <a:endParaRPr lang="en-US" sz="1400" b="0" spc="100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indent="177800" defTabSz="742950"/>
            <a:r>
              <a:rPr lang="en-US" sz="1400" b="0" spc="100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email</a:t>
            </a:r>
            <a:r>
              <a:rPr lang="en-US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: </a:t>
            </a:r>
            <a:r>
              <a:rPr lang="en-US" sz="1400" b="0" spc="100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m.kaminsky@frmrus.ru</a:t>
            </a:r>
            <a:endParaRPr lang="ru-RU" sz="1400" b="0" spc="100" dirty="0" smtClean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indent="177800" defTabSz="742950"/>
            <a:endParaRPr lang="ru-RU" sz="1400" spc="100" dirty="0" smtClean="0">
              <a:solidFill>
                <a:srgbClr val="7EC24A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marL="171450" indent="-171450" defTabSz="742950">
              <a:buFont typeface="Wingdings" panose="05000000000000000000" pitchFamily="2" charset="2"/>
              <a:buChar char="Ø"/>
            </a:pPr>
            <a:r>
              <a:rPr lang="ru-RU" sz="1400" spc="100" dirty="0" smtClean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участие </a:t>
            </a:r>
            <a:r>
              <a:rPr lang="ru-RU" sz="1400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Фонда в финансировании инвестиционных проектов в моногородах </a:t>
            </a:r>
            <a:r>
              <a:rPr lang="ru-RU" sz="1400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-</a:t>
            </a:r>
            <a:r>
              <a:rPr lang="ru-RU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Руководитель Департамента поддержки инвестиционных проектов Макаева Ольга Юрьевна, </a:t>
            </a:r>
          </a:p>
          <a:p>
            <a:pPr indent="177800" defTabSz="742950"/>
            <a:r>
              <a:rPr lang="en-US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email:</a:t>
            </a:r>
            <a:r>
              <a:rPr lang="ru-RU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 </a:t>
            </a:r>
            <a:r>
              <a:rPr lang="en-US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o.makaeva@frmrus.ru</a:t>
            </a:r>
            <a:endParaRPr lang="ru-RU" sz="1400" b="0" spc="1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defTabSz="742950"/>
            <a:endParaRPr lang="en-US" sz="1400" spc="1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marL="171450" indent="-171450" defTabSz="742950">
              <a:buFont typeface="Wingdings" panose="05000000000000000000" pitchFamily="2" charset="2"/>
              <a:buChar char="Ø"/>
            </a:pPr>
            <a:r>
              <a:rPr lang="ru-RU" sz="1400" spc="100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обучение управленческих команд и проектный офис  </a:t>
            </a:r>
            <a:r>
              <a:rPr lang="ru-RU" sz="1400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- </a:t>
            </a:r>
          </a:p>
          <a:p>
            <a:pPr marL="177800" indent="-84138" defTabSz="742950"/>
            <a:r>
              <a:rPr lang="ru-RU" sz="1400" b="0" spc="1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  </a:t>
            </a:r>
            <a:r>
              <a:rPr lang="ru-RU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Заместитель генерального директора - руководитель Департамента программ развития моногородов Подшивалов Евгенией Николаевич, </a:t>
            </a:r>
            <a:endParaRPr lang="en-US" sz="1400" b="0" spc="1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marL="177800" defTabSz="742950"/>
            <a:r>
              <a:rPr lang="en-US" sz="1400" b="0" spc="1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email: e.podshivalov@frmrus.ru</a:t>
            </a:r>
            <a:endParaRPr lang="ru-RU" sz="1400" b="0" spc="1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5655806" y="5376332"/>
            <a:ext cx="3197831" cy="133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37148" rIns="74295" bIns="37148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defTabSz="742950"/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АДРЕС</a:t>
            </a:r>
            <a:r>
              <a:rPr lang="ru-RU" sz="853" b="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/>
            </a:r>
            <a:br>
              <a:rPr lang="ru-RU" sz="853" b="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</a:br>
            <a: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Некоммерческая организация «Фонд развития моногородов»</a:t>
            </a:r>
            <a:b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</a:br>
            <a: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Бульвар Энтузиастов, 2, Москва, 109544, Россия</a:t>
            </a:r>
          </a:p>
          <a:p>
            <a:pPr algn="r" defTabSz="742950"/>
            <a: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Телефон: +7 (495) 734 79 19</a:t>
            </a:r>
          </a:p>
          <a:p>
            <a:pPr algn="r" defTabSz="742950"/>
            <a: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Факс: +7 (495) 734 79 19 </a:t>
            </a:r>
            <a:r>
              <a:rPr lang="ru-RU" sz="1000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доб. 200</a:t>
            </a:r>
            <a:endParaRPr lang="ru-RU" sz="1000" dirty="0">
              <a:solidFill>
                <a:schemeClr val="tx1"/>
              </a:solidFill>
              <a:latin typeface="PT Sans" panose="020B0503020203020204" pitchFamily="34" charset="-52"/>
              <a:ea typeface="PT Sans" panose="020B0503020203020204" pitchFamily="34" charset="-52"/>
              <a:cs typeface="Segoe UI" panose="020B0502040204020203" pitchFamily="34" charset="0"/>
            </a:endParaRPr>
          </a:p>
          <a:p>
            <a:pPr algn="r" defTabSz="742950"/>
            <a: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E-</a:t>
            </a:r>
            <a:r>
              <a:rPr lang="ru-RU" sz="1000" dirty="0" err="1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mail</a:t>
            </a:r>
            <a: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: info@frmrus.ru</a:t>
            </a:r>
            <a:b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</a:br>
            <a:r>
              <a:rPr lang="ru-RU" sz="1000" dirty="0" err="1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Web</a:t>
            </a:r>
            <a:r>
              <a:rPr lang="ru-RU" sz="10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: www.frmrus.ru</a:t>
            </a:r>
          </a:p>
        </p:txBody>
      </p:sp>
    </p:spTree>
    <p:extLst>
      <p:ext uri="{BB962C8B-B14F-4D97-AF65-F5344CB8AC3E}">
        <p14:creationId xmlns:p14="http://schemas.microsoft.com/office/powerpoint/2010/main" val="947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Предмет деятельности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PT Sans" panose="020B0503020203020204" pitchFamily="34" charset="-52"/>
                <a:ea typeface="PT Sans" panose="020B0503020203020204" pitchFamily="34" charset="-52"/>
              </a:rPr>
              <a:t>03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48" y="2425999"/>
            <a:ext cx="952500" cy="838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61" y="958445"/>
            <a:ext cx="828675" cy="8286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49" y="4460982"/>
            <a:ext cx="857250" cy="857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867" y="958445"/>
            <a:ext cx="633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Софинансирование расходов 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на строительство инфраструктуры</a:t>
            </a: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, 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необходимой </a:t>
            </a: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для запуска новых 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инвестиционных проектов </a:t>
            </a: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в моногородах.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71849" y="4244086"/>
            <a:ext cx="63329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Содействие в подготовке и участие в 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финансировании инвестиционных </a:t>
            </a: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проектов в моногородах. </a:t>
            </a:r>
            <a:endParaRPr lang="ru-RU" dirty="0" smtClean="0">
              <a:latin typeface="PT Sans" panose="020B0503020203020204" pitchFamily="34" charset="-52"/>
              <a:ea typeface="PT Sans" panose="020B0503020203020204" pitchFamily="34" charset="-52"/>
            </a:endParaRPr>
          </a:p>
          <a:p>
            <a:pPr algn="r"/>
            <a:endParaRPr lang="ru-RU" dirty="0" smtClean="0">
              <a:latin typeface="PT Sans" panose="020B0503020203020204" pitchFamily="34" charset="-52"/>
              <a:ea typeface="PT Sans" panose="020B0503020203020204" pitchFamily="34" charset="-52"/>
            </a:endParaRPr>
          </a:p>
          <a:p>
            <a:pPr algn="r"/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  <a:p>
            <a:pPr algn="r"/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Выполнение </a:t>
            </a: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функций проектного офиса 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по проектам развития моногородов.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1849" y="2284312"/>
            <a:ext cx="6441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Формирование 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команд</a:t>
            </a: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>, управляющих проектами развития </a:t>
            </a:r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моногородов, и организация их обучения.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17733" y="3264199"/>
            <a:ext cx="6441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Деятельность, способствующая улучшению социально-экономического положения в моногородах и их развитию.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3614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62713" y="1216527"/>
            <a:ext cx="8813800" cy="54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ctr"/>
            <a:r>
              <a:rPr lang="ru-RU" b="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По состоянию на </a:t>
            </a:r>
            <a:r>
              <a:rPr lang="ru-RU" b="0" dirty="0" smtClean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26.02.2018 </a:t>
            </a:r>
            <a:r>
              <a:rPr lang="ru-RU" b="0" dirty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заключены </a:t>
            </a:r>
            <a:r>
              <a:rPr lang="ru-RU" b="0" dirty="0" smtClean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76 генеральных соглашений </a:t>
            </a:r>
            <a:endParaRPr lang="ru-RU" b="0" dirty="0">
              <a:latin typeface="PT Sans" panose="020B0503020203020204" pitchFamily="34" charset="-52"/>
              <a:ea typeface="PT Sans" panose="020B0503020203020204" pitchFamily="34" charset="-52"/>
              <a:cs typeface="Arial" panose="020B0604020202020204" pitchFamily="34" charset="0"/>
            </a:endParaRPr>
          </a:p>
          <a:p>
            <a:pPr algn="ctr" fontAlgn="ctr"/>
            <a:r>
              <a:rPr lang="ru-RU" b="0" dirty="0" smtClean="0"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в отношении 100 моногородов из 48 субъектов Российской Федерации</a:t>
            </a:r>
            <a:endParaRPr lang="ru-RU" b="0" dirty="0">
              <a:latin typeface="PT Sans" panose="020B0503020203020204" pitchFamily="34" charset="-52"/>
              <a:ea typeface="PT Sans" panose="020B0503020203020204" pitchFamily="34" charset="-52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23" y="1879721"/>
            <a:ext cx="7363918" cy="4233334"/>
          </a:xfrm>
          <a:prstGeom prst="rect">
            <a:avLst/>
          </a:prstGeom>
          <a:solidFill>
            <a:srgbClr val="3B75AA"/>
          </a:solidFill>
          <a:ln>
            <a:solidFill>
              <a:srgbClr val="93D52F"/>
            </a:solidFill>
          </a:ln>
        </p:spPr>
      </p:pic>
      <p:sp>
        <p:nvSpPr>
          <p:cNvPr id="3" name="Полилиния 2"/>
          <p:cNvSpPr/>
          <p:nvPr/>
        </p:nvSpPr>
        <p:spPr>
          <a:xfrm>
            <a:off x="1778000" y="3902071"/>
            <a:ext cx="212725" cy="165104"/>
          </a:xfrm>
          <a:custGeom>
            <a:avLst/>
            <a:gdLst>
              <a:gd name="connsiteX0" fmla="*/ 0 w 212725"/>
              <a:gd name="connsiteY0" fmla="*/ 85729 h 165104"/>
              <a:gd name="connsiteX1" fmla="*/ 0 w 212725"/>
              <a:gd name="connsiteY1" fmla="*/ 85729 h 165104"/>
              <a:gd name="connsiteX2" fmla="*/ 6350 w 212725"/>
              <a:gd name="connsiteY2" fmla="*/ 57154 h 165104"/>
              <a:gd name="connsiteX3" fmla="*/ 15875 w 212725"/>
              <a:gd name="connsiteY3" fmla="*/ 53979 h 165104"/>
              <a:gd name="connsiteX4" fmla="*/ 22225 w 212725"/>
              <a:gd name="connsiteY4" fmla="*/ 44454 h 165104"/>
              <a:gd name="connsiteX5" fmla="*/ 41275 w 212725"/>
              <a:gd name="connsiteY5" fmla="*/ 31754 h 165104"/>
              <a:gd name="connsiteX6" fmla="*/ 31750 w 212725"/>
              <a:gd name="connsiteY6" fmla="*/ 41279 h 165104"/>
              <a:gd name="connsiteX7" fmla="*/ 12700 w 212725"/>
              <a:gd name="connsiteY7" fmla="*/ 53979 h 165104"/>
              <a:gd name="connsiteX8" fmla="*/ 15875 w 212725"/>
              <a:gd name="connsiteY8" fmla="*/ 41279 h 165104"/>
              <a:gd name="connsiteX9" fmla="*/ 31750 w 212725"/>
              <a:gd name="connsiteY9" fmla="*/ 25404 h 165104"/>
              <a:gd name="connsiteX10" fmla="*/ 41275 w 212725"/>
              <a:gd name="connsiteY10" fmla="*/ 22229 h 165104"/>
              <a:gd name="connsiteX11" fmla="*/ 47625 w 212725"/>
              <a:gd name="connsiteY11" fmla="*/ 12704 h 165104"/>
              <a:gd name="connsiteX12" fmla="*/ 63500 w 212725"/>
              <a:gd name="connsiteY12" fmla="*/ 15879 h 165104"/>
              <a:gd name="connsiteX13" fmla="*/ 82550 w 212725"/>
              <a:gd name="connsiteY13" fmla="*/ 12704 h 165104"/>
              <a:gd name="connsiteX14" fmla="*/ 88900 w 212725"/>
              <a:gd name="connsiteY14" fmla="*/ 3179 h 165104"/>
              <a:gd name="connsiteX15" fmla="*/ 123825 w 212725"/>
              <a:gd name="connsiteY15" fmla="*/ 6354 h 165104"/>
              <a:gd name="connsiteX16" fmla="*/ 146050 w 212725"/>
              <a:gd name="connsiteY16" fmla="*/ 9529 h 165104"/>
              <a:gd name="connsiteX17" fmla="*/ 155575 w 212725"/>
              <a:gd name="connsiteY17" fmla="*/ 12704 h 165104"/>
              <a:gd name="connsiteX18" fmla="*/ 168275 w 212725"/>
              <a:gd name="connsiteY18" fmla="*/ 31754 h 165104"/>
              <a:gd name="connsiteX19" fmla="*/ 171450 w 212725"/>
              <a:gd name="connsiteY19" fmla="*/ 41279 h 165104"/>
              <a:gd name="connsiteX20" fmla="*/ 180975 w 212725"/>
              <a:gd name="connsiteY20" fmla="*/ 50804 h 165104"/>
              <a:gd name="connsiteX21" fmla="*/ 200025 w 212725"/>
              <a:gd name="connsiteY21" fmla="*/ 63504 h 165104"/>
              <a:gd name="connsiteX22" fmla="*/ 196850 w 212725"/>
              <a:gd name="connsiteY22" fmla="*/ 76204 h 165104"/>
              <a:gd name="connsiteX23" fmla="*/ 193675 w 212725"/>
              <a:gd name="connsiteY23" fmla="*/ 85729 h 165104"/>
              <a:gd name="connsiteX24" fmla="*/ 212725 w 212725"/>
              <a:gd name="connsiteY24" fmla="*/ 98429 h 165104"/>
              <a:gd name="connsiteX25" fmla="*/ 200025 w 212725"/>
              <a:gd name="connsiteY25" fmla="*/ 114304 h 165104"/>
              <a:gd name="connsiteX26" fmla="*/ 190500 w 212725"/>
              <a:gd name="connsiteY26" fmla="*/ 123829 h 165104"/>
              <a:gd name="connsiteX27" fmla="*/ 149225 w 212725"/>
              <a:gd name="connsiteY27" fmla="*/ 139704 h 165104"/>
              <a:gd name="connsiteX28" fmla="*/ 146050 w 212725"/>
              <a:gd name="connsiteY28" fmla="*/ 158754 h 165104"/>
              <a:gd name="connsiteX29" fmla="*/ 133350 w 212725"/>
              <a:gd name="connsiteY29" fmla="*/ 161929 h 165104"/>
              <a:gd name="connsiteX30" fmla="*/ 123825 w 212725"/>
              <a:gd name="connsiteY30" fmla="*/ 165104 h 165104"/>
              <a:gd name="connsiteX31" fmla="*/ 104775 w 212725"/>
              <a:gd name="connsiteY31" fmla="*/ 149229 h 165104"/>
              <a:gd name="connsiteX32" fmla="*/ 95250 w 212725"/>
              <a:gd name="connsiteY32" fmla="*/ 146054 h 165104"/>
              <a:gd name="connsiteX33" fmla="*/ 85725 w 212725"/>
              <a:gd name="connsiteY33" fmla="*/ 149229 h 165104"/>
              <a:gd name="connsiteX34" fmla="*/ 82550 w 212725"/>
              <a:gd name="connsiteY34" fmla="*/ 158754 h 165104"/>
              <a:gd name="connsiteX35" fmla="*/ 66675 w 212725"/>
              <a:gd name="connsiteY35" fmla="*/ 155579 h 165104"/>
              <a:gd name="connsiteX36" fmla="*/ 57150 w 212725"/>
              <a:gd name="connsiteY36" fmla="*/ 146054 h 165104"/>
              <a:gd name="connsiteX37" fmla="*/ 50800 w 212725"/>
              <a:gd name="connsiteY37" fmla="*/ 136529 h 165104"/>
              <a:gd name="connsiteX38" fmla="*/ 41275 w 212725"/>
              <a:gd name="connsiteY38" fmla="*/ 133354 h 165104"/>
              <a:gd name="connsiteX39" fmla="*/ 31750 w 212725"/>
              <a:gd name="connsiteY39" fmla="*/ 127004 h 165104"/>
              <a:gd name="connsiteX40" fmla="*/ 28575 w 212725"/>
              <a:gd name="connsiteY40" fmla="*/ 117479 h 165104"/>
              <a:gd name="connsiteX41" fmla="*/ 0 w 212725"/>
              <a:gd name="connsiteY41" fmla="*/ 85729 h 165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2725" h="165104">
                <a:moveTo>
                  <a:pt x="0" y="85729"/>
                </a:moveTo>
                <a:lnTo>
                  <a:pt x="0" y="85729"/>
                </a:lnTo>
                <a:cubicBezTo>
                  <a:pt x="2117" y="76204"/>
                  <a:pt x="1986" y="65881"/>
                  <a:pt x="6350" y="57154"/>
                </a:cubicBezTo>
                <a:cubicBezTo>
                  <a:pt x="7847" y="54161"/>
                  <a:pt x="13262" y="56070"/>
                  <a:pt x="15875" y="53979"/>
                </a:cubicBezTo>
                <a:cubicBezTo>
                  <a:pt x="18855" y="51595"/>
                  <a:pt x="19353" y="46967"/>
                  <a:pt x="22225" y="44454"/>
                </a:cubicBezTo>
                <a:cubicBezTo>
                  <a:pt x="27968" y="39428"/>
                  <a:pt x="46671" y="26358"/>
                  <a:pt x="41275" y="31754"/>
                </a:cubicBezTo>
                <a:cubicBezTo>
                  <a:pt x="38100" y="34929"/>
                  <a:pt x="35294" y="38522"/>
                  <a:pt x="31750" y="41279"/>
                </a:cubicBezTo>
                <a:cubicBezTo>
                  <a:pt x="25726" y="45964"/>
                  <a:pt x="12700" y="53979"/>
                  <a:pt x="12700" y="53979"/>
                </a:cubicBezTo>
                <a:cubicBezTo>
                  <a:pt x="13758" y="49746"/>
                  <a:pt x="14156" y="45290"/>
                  <a:pt x="15875" y="41279"/>
                </a:cubicBezTo>
                <a:cubicBezTo>
                  <a:pt x="19339" y="33197"/>
                  <a:pt x="24053" y="29252"/>
                  <a:pt x="31750" y="25404"/>
                </a:cubicBezTo>
                <a:cubicBezTo>
                  <a:pt x="34743" y="23907"/>
                  <a:pt x="38100" y="23287"/>
                  <a:pt x="41275" y="22229"/>
                </a:cubicBezTo>
                <a:cubicBezTo>
                  <a:pt x="43392" y="19054"/>
                  <a:pt x="43956" y="13752"/>
                  <a:pt x="47625" y="12704"/>
                </a:cubicBezTo>
                <a:cubicBezTo>
                  <a:pt x="52814" y="11221"/>
                  <a:pt x="58104" y="15879"/>
                  <a:pt x="63500" y="15879"/>
                </a:cubicBezTo>
                <a:cubicBezTo>
                  <a:pt x="69938" y="15879"/>
                  <a:pt x="76200" y="13762"/>
                  <a:pt x="82550" y="12704"/>
                </a:cubicBezTo>
                <a:cubicBezTo>
                  <a:pt x="84667" y="9529"/>
                  <a:pt x="85920" y="5563"/>
                  <a:pt x="88900" y="3179"/>
                </a:cubicBezTo>
                <a:cubicBezTo>
                  <a:pt x="98945" y="-4857"/>
                  <a:pt x="115412" y="4671"/>
                  <a:pt x="123825" y="6354"/>
                </a:cubicBezTo>
                <a:cubicBezTo>
                  <a:pt x="131163" y="7822"/>
                  <a:pt x="138642" y="8471"/>
                  <a:pt x="146050" y="9529"/>
                </a:cubicBezTo>
                <a:cubicBezTo>
                  <a:pt x="149225" y="10587"/>
                  <a:pt x="153208" y="10337"/>
                  <a:pt x="155575" y="12704"/>
                </a:cubicBezTo>
                <a:cubicBezTo>
                  <a:pt x="160971" y="18100"/>
                  <a:pt x="165862" y="24514"/>
                  <a:pt x="168275" y="31754"/>
                </a:cubicBezTo>
                <a:cubicBezTo>
                  <a:pt x="169333" y="34929"/>
                  <a:pt x="169594" y="38494"/>
                  <a:pt x="171450" y="41279"/>
                </a:cubicBezTo>
                <a:cubicBezTo>
                  <a:pt x="173941" y="45015"/>
                  <a:pt x="177431" y="48047"/>
                  <a:pt x="180975" y="50804"/>
                </a:cubicBezTo>
                <a:cubicBezTo>
                  <a:pt x="186999" y="55489"/>
                  <a:pt x="200025" y="63504"/>
                  <a:pt x="200025" y="63504"/>
                </a:cubicBezTo>
                <a:cubicBezTo>
                  <a:pt x="198967" y="67737"/>
                  <a:pt x="198049" y="72008"/>
                  <a:pt x="196850" y="76204"/>
                </a:cubicBezTo>
                <a:cubicBezTo>
                  <a:pt x="195931" y="79422"/>
                  <a:pt x="191730" y="83006"/>
                  <a:pt x="193675" y="85729"/>
                </a:cubicBezTo>
                <a:cubicBezTo>
                  <a:pt x="198111" y="91939"/>
                  <a:pt x="212725" y="98429"/>
                  <a:pt x="212725" y="98429"/>
                </a:cubicBezTo>
                <a:cubicBezTo>
                  <a:pt x="206957" y="121502"/>
                  <a:pt x="215056" y="104283"/>
                  <a:pt x="200025" y="114304"/>
                </a:cubicBezTo>
                <a:cubicBezTo>
                  <a:pt x="196289" y="116795"/>
                  <a:pt x="194044" y="121072"/>
                  <a:pt x="190500" y="123829"/>
                </a:cubicBezTo>
                <a:cubicBezTo>
                  <a:pt x="169647" y="140048"/>
                  <a:pt x="174668" y="136069"/>
                  <a:pt x="149225" y="139704"/>
                </a:cubicBezTo>
                <a:cubicBezTo>
                  <a:pt x="148167" y="146054"/>
                  <a:pt x="149792" y="153516"/>
                  <a:pt x="146050" y="158754"/>
                </a:cubicBezTo>
                <a:cubicBezTo>
                  <a:pt x="143514" y="162305"/>
                  <a:pt x="137546" y="160730"/>
                  <a:pt x="133350" y="161929"/>
                </a:cubicBezTo>
                <a:cubicBezTo>
                  <a:pt x="130132" y="162848"/>
                  <a:pt x="127000" y="164046"/>
                  <a:pt x="123825" y="165104"/>
                </a:cubicBezTo>
                <a:cubicBezTo>
                  <a:pt x="101986" y="157824"/>
                  <a:pt x="127841" y="168451"/>
                  <a:pt x="104775" y="149229"/>
                </a:cubicBezTo>
                <a:cubicBezTo>
                  <a:pt x="102204" y="147086"/>
                  <a:pt x="98425" y="147112"/>
                  <a:pt x="95250" y="146054"/>
                </a:cubicBezTo>
                <a:cubicBezTo>
                  <a:pt x="92075" y="147112"/>
                  <a:pt x="88092" y="146862"/>
                  <a:pt x="85725" y="149229"/>
                </a:cubicBezTo>
                <a:cubicBezTo>
                  <a:pt x="83358" y="151596"/>
                  <a:pt x="85725" y="157696"/>
                  <a:pt x="82550" y="158754"/>
                </a:cubicBezTo>
                <a:cubicBezTo>
                  <a:pt x="77430" y="160461"/>
                  <a:pt x="71967" y="156637"/>
                  <a:pt x="66675" y="155579"/>
                </a:cubicBezTo>
                <a:cubicBezTo>
                  <a:pt x="63500" y="152404"/>
                  <a:pt x="60025" y="149503"/>
                  <a:pt x="57150" y="146054"/>
                </a:cubicBezTo>
                <a:cubicBezTo>
                  <a:pt x="54707" y="143123"/>
                  <a:pt x="53780" y="138913"/>
                  <a:pt x="50800" y="136529"/>
                </a:cubicBezTo>
                <a:cubicBezTo>
                  <a:pt x="48187" y="134438"/>
                  <a:pt x="44268" y="134851"/>
                  <a:pt x="41275" y="133354"/>
                </a:cubicBezTo>
                <a:cubicBezTo>
                  <a:pt x="37862" y="131647"/>
                  <a:pt x="34925" y="129121"/>
                  <a:pt x="31750" y="127004"/>
                </a:cubicBezTo>
                <a:cubicBezTo>
                  <a:pt x="30692" y="123829"/>
                  <a:pt x="28575" y="120826"/>
                  <a:pt x="28575" y="117479"/>
                </a:cubicBezTo>
                <a:cubicBezTo>
                  <a:pt x="28575" y="103223"/>
                  <a:pt x="4763" y="91021"/>
                  <a:pt x="0" y="85729"/>
                </a:cubicBezTo>
                <a:close/>
              </a:path>
            </a:pathLst>
          </a:custGeom>
          <a:solidFill>
            <a:srgbClr val="93D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999839" y="3759565"/>
            <a:ext cx="207333" cy="148015"/>
          </a:xfrm>
          <a:custGeom>
            <a:avLst/>
            <a:gdLst>
              <a:gd name="connsiteX0" fmla="*/ 0 w 207333"/>
              <a:gd name="connsiteY0" fmla="*/ 9868 h 148015"/>
              <a:gd name="connsiteX1" fmla="*/ 0 w 207333"/>
              <a:gd name="connsiteY1" fmla="*/ 9868 h 148015"/>
              <a:gd name="connsiteX2" fmla="*/ 3289 w 207333"/>
              <a:gd name="connsiteY2" fmla="*/ 39471 h 148015"/>
              <a:gd name="connsiteX3" fmla="*/ 6578 w 207333"/>
              <a:gd name="connsiteY3" fmla="*/ 55917 h 148015"/>
              <a:gd name="connsiteX4" fmla="*/ 39470 w 207333"/>
              <a:gd name="connsiteY4" fmla="*/ 59206 h 148015"/>
              <a:gd name="connsiteX5" fmla="*/ 49338 w 207333"/>
              <a:gd name="connsiteY5" fmla="*/ 78941 h 148015"/>
              <a:gd name="connsiteX6" fmla="*/ 52627 w 207333"/>
              <a:gd name="connsiteY6" fmla="*/ 88809 h 148015"/>
              <a:gd name="connsiteX7" fmla="*/ 78941 w 207333"/>
              <a:gd name="connsiteY7" fmla="*/ 111834 h 148015"/>
              <a:gd name="connsiteX8" fmla="*/ 85519 w 207333"/>
              <a:gd name="connsiteY8" fmla="*/ 124990 h 148015"/>
              <a:gd name="connsiteX9" fmla="*/ 88808 w 207333"/>
              <a:gd name="connsiteY9" fmla="*/ 141436 h 148015"/>
              <a:gd name="connsiteX10" fmla="*/ 98676 w 207333"/>
              <a:gd name="connsiteY10" fmla="*/ 148015 h 148015"/>
              <a:gd name="connsiteX11" fmla="*/ 121701 w 207333"/>
              <a:gd name="connsiteY11" fmla="*/ 144726 h 148015"/>
              <a:gd name="connsiteX12" fmla="*/ 124990 w 207333"/>
              <a:gd name="connsiteY12" fmla="*/ 134858 h 148015"/>
              <a:gd name="connsiteX13" fmla="*/ 134857 w 207333"/>
              <a:gd name="connsiteY13" fmla="*/ 128280 h 148015"/>
              <a:gd name="connsiteX14" fmla="*/ 164460 w 207333"/>
              <a:gd name="connsiteY14" fmla="*/ 141436 h 148015"/>
              <a:gd name="connsiteX15" fmla="*/ 177617 w 207333"/>
              <a:gd name="connsiteY15" fmla="*/ 138147 h 148015"/>
              <a:gd name="connsiteX16" fmla="*/ 190774 w 207333"/>
              <a:gd name="connsiteY16" fmla="*/ 121701 h 148015"/>
              <a:gd name="connsiteX17" fmla="*/ 200642 w 207333"/>
              <a:gd name="connsiteY17" fmla="*/ 118412 h 148015"/>
              <a:gd name="connsiteX18" fmla="*/ 207220 w 207333"/>
              <a:gd name="connsiteY18" fmla="*/ 108544 h 148015"/>
              <a:gd name="connsiteX19" fmla="*/ 197352 w 207333"/>
              <a:gd name="connsiteY19" fmla="*/ 105255 h 148015"/>
              <a:gd name="connsiteX20" fmla="*/ 180906 w 207333"/>
              <a:gd name="connsiteY20" fmla="*/ 92098 h 148015"/>
              <a:gd name="connsiteX21" fmla="*/ 171039 w 207333"/>
              <a:gd name="connsiteY21" fmla="*/ 85520 h 148015"/>
              <a:gd name="connsiteX22" fmla="*/ 167749 w 207333"/>
              <a:gd name="connsiteY22" fmla="*/ 72363 h 148015"/>
              <a:gd name="connsiteX23" fmla="*/ 167749 w 207333"/>
              <a:gd name="connsiteY23" fmla="*/ 52628 h 148015"/>
              <a:gd name="connsiteX24" fmla="*/ 148014 w 207333"/>
              <a:gd name="connsiteY24" fmla="*/ 46049 h 148015"/>
              <a:gd name="connsiteX25" fmla="*/ 138147 w 207333"/>
              <a:gd name="connsiteY25" fmla="*/ 29603 h 148015"/>
              <a:gd name="connsiteX26" fmla="*/ 128279 w 207333"/>
              <a:gd name="connsiteY26" fmla="*/ 36182 h 148015"/>
              <a:gd name="connsiteX27" fmla="*/ 108544 w 207333"/>
              <a:gd name="connsiteY27" fmla="*/ 42760 h 148015"/>
              <a:gd name="connsiteX28" fmla="*/ 95387 w 207333"/>
              <a:gd name="connsiteY28" fmla="*/ 39471 h 148015"/>
              <a:gd name="connsiteX29" fmla="*/ 75652 w 207333"/>
              <a:gd name="connsiteY29" fmla="*/ 16447 h 148015"/>
              <a:gd name="connsiteX30" fmla="*/ 59206 w 207333"/>
              <a:gd name="connsiteY30" fmla="*/ 0 h 148015"/>
              <a:gd name="connsiteX31" fmla="*/ 0 w 207333"/>
              <a:gd name="connsiteY31" fmla="*/ 9868 h 148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7333" h="148015">
                <a:moveTo>
                  <a:pt x="0" y="9868"/>
                </a:moveTo>
                <a:lnTo>
                  <a:pt x="0" y="9868"/>
                </a:lnTo>
                <a:cubicBezTo>
                  <a:pt x="1096" y="19736"/>
                  <a:pt x="1885" y="29642"/>
                  <a:pt x="3289" y="39471"/>
                </a:cubicBezTo>
                <a:cubicBezTo>
                  <a:pt x="4080" y="45005"/>
                  <a:pt x="1670" y="53240"/>
                  <a:pt x="6578" y="55917"/>
                </a:cubicBezTo>
                <a:cubicBezTo>
                  <a:pt x="16251" y="61193"/>
                  <a:pt x="28506" y="58110"/>
                  <a:pt x="39470" y="59206"/>
                </a:cubicBezTo>
                <a:cubicBezTo>
                  <a:pt x="47742" y="84017"/>
                  <a:pt x="36582" y="53428"/>
                  <a:pt x="49338" y="78941"/>
                </a:cubicBezTo>
                <a:cubicBezTo>
                  <a:pt x="50889" y="82042"/>
                  <a:pt x="50547" y="86035"/>
                  <a:pt x="52627" y="88809"/>
                </a:cubicBezTo>
                <a:cubicBezTo>
                  <a:pt x="62247" y="101636"/>
                  <a:pt x="67529" y="104226"/>
                  <a:pt x="78941" y="111834"/>
                </a:cubicBezTo>
                <a:cubicBezTo>
                  <a:pt x="81134" y="116219"/>
                  <a:pt x="83969" y="120339"/>
                  <a:pt x="85519" y="124990"/>
                </a:cubicBezTo>
                <a:cubicBezTo>
                  <a:pt x="87287" y="130294"/>
                  <a:pt x="86034" y="136582"/>
                  <a:pt x="88808" y="141436"/>
                </a:cubicBezTo>
                <a:cubicBezTo>
                  <a:pt x="90769" y="144868"/>
                  <a:pt x="95387" y="145822"/>
                  <a:pt x="98676" y="148015"/>
                </a:cubicBezTo>
                <a:cubicBezTo>
                  <a:pt x="106351" y="146919"/>
                  <a:pt x="114767" y="148193"/>
                  <a:pt x="121701" y="144726"/>
                </a:cubicBezTo>
                <a:cubicBezTo>
                  <a:pt x="124802" y="143175"/>
                  <a:pt x="122824" y="137566"/>
                  <a:pt x="124990" y="134858"/>
                </a:cubicBezTo>
                <a:cubicBezTo>
                  <a:pt x="127459" y="131771"/>
                  <a:pt x="131568" y="130473"/>
                  <a:pt x="134857" y="128280"/>
                </a:cubicBezTo>
                <a:cubicBezTo>
                  <a:pt x="158343" y="136108"/>
                  <a:pt x="148823" y="131011"/>
                  <a:pt x="164460" y="141436"/>
                </a:cubicBezTo>
                <a:cubicBezTo>
                  <a:pt x="168846" y="140340"/>
                  <a:pt x="173574" y="140169"/>
                  <a:pt x="177617" y="138147"/>
                </a:cubicBezTo>
                <a:cubicBezTo>
                  <a:pt x="186563" y="133675"/>
                  <a:pt x="183023" y="127902"/>
                  <a:pt x="190774" y="121701"/>
                </a:cubicBezTo>
                <a:cubicBezTo>
                  <a:pt x="193481" y="119535"/>
                  <a:pt x="197353" y="119508"/>
                  <a:pt x="200642" y="118412"/>
                </a:cubicBezTo>
                <a:cubicBezTo>
                  <a:pt x="202835" y="115123"/>
                  <a:pt x="208179" y="112379"/>
                  <a:pt x="207220" y="108544"/>
                </a:cubicBezTo>
                <a:cubicBezTo>
                  <a:pt x="206379" y="105180"/>
                  <a:pt x="200453" y="106806"/>
                  <a:pt x="197352" y="105255"/>
                </a:cubicBezTo>
                <a:cubicBezTo>
                  <a:pt x="183856" y="98507"/>
                  <a:pt x="191103" y="100255"/>
                  <a:pt x="180906" y="92098"/>
                </a:cubicBezTo>
                <a:cubicBezTo>
                  <a:pt x="177819" y="89629"/>
                  <a:pt x="174328" y="87713"/>
                  <a:pt x="171039" y="85520"/>
                </a:cubicBezTo>
                <a:cubicBezTo>
                  <a:pt x="169942" y="81134"/>
                  <a:pt x="167749" y="76884"/>
                  <a:pt x="167749" y="72363"/>
                </a:cubicBezTo>
                <a:cubicBezTo>
                  <a:pt x="167749" y="66097"/>
                  <a:pt x="176522" y="58894"/>
                  <a:pt x="167749" y="52628"/>
                </a:cubicBezTo>
                <a:cubicBezTo>
                  <a:pt x="162106" y="48598"/>
                  <a:pt x="148014" y="46049"/>
                  <a:pt x="148014" y="46049"/>
                </a:cubicBezTo>
                <a:cubicBezTo>
                  <a:pt x="147110" y="43336"/>
                  <a:pt x="144166" y="29603"/>
                  <a:pt x="138147" y="29603"/>
                </a:cubicBezTo>
                <a:cubicBezTo>
                  <a:pt x="134194" y="29603"/>
                  <a:pt x="131892" y="34576"/>
                  <a:pt x="128279" y="36182"/>
                </a:cubicBezTo>
                <a:cubicBezTo>
                  <a:pt x="121943" y="38998"/>
                  <a:pt x="108544" y="42760"/>
                  <a:pt x="108544" y="42760"/>
                </a:cubicBezTo>
                <a:cubicBezTo>
                  <a:pt x="104158" y="41664"/>
                  <a:pt x="99220" y="41867"/>
                  <a:pt x="95387" y="39471"/>
                </a:cubicBezTo>
                <a:cubicBezTo>
                  <a:pt x="80147" y="29946"/>
                  <a:pt x="85217" y="27378"/>
                  <a:pt x="75652" y="16447"/>
                </a:cubicBezTo>
                <a:cubicBezTo>
                  <a:pt x="70547" y="10612"/>
                  <a:pt x="66959" y="0"/>
                  <a:pt x="59206" y="0"/>
                </a:cubicBezTo>
                <a:lnTo>
                  <a:pt x="0" y="9868"/>
                </a:lnTo>
                <a:close/>
              </a:path>
            </a:pathLst>
          </a:custGeom>
          <a:solidFill>
            <a:srgbClr val="93D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2226679" y="4115607"/>
            <a:ext cx="305897" cy="273524"/>
          </a:xfrm>
          <a:custGeom>
            <a:avLst/>
            <a:gdLst>
              <a:gd name="connsiteX0" fmla="*/ 0 w 305897"/>
              <a:gd name="connsiteY0" fmla="*/ 52627 h 273524"/>
              <a:gd name="connsiteX1" fmla="*/ 0 w 305897"/>
              <a:gd name="connsiteY1" fmla="*/ 52627 h 273524"/>
              <a:gd name="connsiteX2" fmla="*/ 29603 w 305897"/>
              <a:gd name="connsiteY2" fmla="*/ 59206 h 273524"/>
              <a:gd name="connsiteX3" fmla="*/ 52628 w 305897"/>
              <a:gd name="connsiteY3" fmla="*/ 55917 h 273524"/>
              <a:gd name="connsiteX4" fmla="*/ 55917 w 305897"/>
              <a:gd name="connsiteY4" fmla="*/ 46049 h 273524"/>
              <a:gd name="connsiteX5" fmla="*/ 62495 w 305897"/>
              <a:gd name="connsiteY5" fmla="*/ 16446 h 273524"/>
              <a:gd name="connsiteX6" fmla="*/ 72363 w 305897"/>
              <a:gd name="connsiteY6" fmla="*/ 19735 h 273524"/>
              <a:gd name="connsiteX7" fmla="*/ 88809 w 305897"/>
              <a:gd name="connsiteY7" fmla="*/ 9868 h 273524"/>
              <a:gd name="connsiteX8" fmla="*/ 98676 w 305897"/>
              <a:gd name="connsiteY8" fmla="*/ 6579 h 273524"/>
              <a:gd name="connsiteX9" fmla="*/ 161171 w 305897"/>
              <a:gd name="connsiteY9" fmla="*/ 6579 h 273524"/>
              <a:gd name="connsiteX10" fmla="*/ 167750 w 305897"/>
              <a:gd name="connsiteY10" fmla="*/ 0 h 273524"/>
              <a:gd name="connsiteX11" fmla="*/ 213799 w 305897"/>
              <a:gd name="connsiteY11" fmla="*/ 6579 h 273524"/>
              <a:gd name="connsiteX12" fmla="*/ 217088 w 305897"/>
              <a:gd name="connsiteY12" fmla="*/ 59206 h 273524"/>
              <a:gd name="connsiteX13" fmla="*/ 230245 w 305897"/>
              <a:gd name="connsiteY13" fmla="*/ 75652 h 273524"/>
              <a:gd name="connsiteX14" fmla="*/ 223666 w 305897"/>
              <a:gd name="connsiteY14" fmla="*/ 88809 h 273524"/>
              <a:gd name="connsiteX15" fmla="*/ 220377 w 305897"/>
              <a:gd name="connsiteY15" fmla="*/ 101966 h 273524"/>
              <a:gd name="connsiteX16" fmla="*/ 223666 w 305897"/>
              <a:gd name="connsiteY16" fmla="*/ 111833 h 273524"/>
              <a:gd name="connsiteX17" fmla="*/ 240112 w 305897"/>
              <a:gd name="connsiteY17" fmla="*/ 121701 h 273524"/>
              <a:gd name="connsiteX18" fmla="*/ 263137 w 305897"/>
              <a:gd name="connsiteY18" fmla="*/ 124990 h 273524"/>
              <a:gd name="connsiteX19" fmla="*/ 273005 w 305897"/>
              <a:gd name="connsiteY19" fmla="*/ 134858 h 273524"/>
              <a:gd name="connsiteX20" fmla="*/ 279583 w 305897"/>
              <a:gd name="connsiteY20" fmla="*/ 144725 h 273524"/>
              <a:gd name="connsiteX21" fmla="*/ 289451 w 305897"/>
              <a:gd name="connsiteY21" fmla="*/ 148014 h 273524"/>
              <a:gd name="connsiteX22" fmla="*/ 296029 w 305897"/>
              <a:gd name="connsiteY22" fmla="*/ 157882 h 273524"/>
              <a:gd name="connsiteX23" fmla="*/ 302607 w 305897"/>
              <a:gd name="connsiteY23" fmla="*/ 164461 h 273524"/>
              <a:gd name="connsiteX24" fmla="*/ 305897 w 305897"/>
              <a:gd name="connsiteY24" fmla="*/ 174328 h 273524"/>
              <a:gd name="connsiteX25" fmla="*/ 292740 w 305897"/>
              <a:gd name="connsiteY25" fmla="*/ 187485 h 273524"/>
              <a:gd name="connsiteX26" fmla="*/ 269715 w 305897"/>
              <a:gd name="connsiteY26" fmla="*/ 203931 h 273524"/>
              <a:gd name="connsiteX27" fmla="*/ 256558 w 305897"/>
              <a:gd name="connsiteY27" fmla="*/ 200642 h 273524"/>
              <a:gd name="connsiteX28" fmla="*/ 246691 w 305897"/>
              <a:gd name="connsiteY28" fmla="*/ 233534 h 273524"/>
              <a:gd name="connsiteX29" fmla="*/ 223666 w 305897"/>
              <a:gd name="connsiteY29" fmla="*/ 253269 h 273524"/>
              <a:gd name="connsiteX30" fmla="*/ 220377 w 305897"/>
              <a:gd name="connsiteY30" fmla="*/ 273004 h 273524"/>
              <a:gd name="connsiteX31" fmla="*/ 217088 w 305897"/>
              <a:gd name="connsiteY31" fmla="*/ 263137 h 273524"/>
              <a:gd name="connsiteX32" fmla="*/ 203931 w 305897"/>
              <a:gd name="connsiteY32" fmla="*/ 249980 h 273524"/>
              <a:gd name="connsiteX33" fmla="*/ 197353 w 305897"/>
              <a:gd name="connsiteY33" fmla="*/ 240112 h 273524"/>
              <a:gd name="connsiteX34" fmla="*/ 184196 w 305897"/>
              <a:gd name="connsiteY34" fmla="*/ 223666 h 273524"/>
              <a:gd name="connsiteX35" fmla="*/ 177617 w 305897"/>
              <a:gd name="connsiteY35" fmla="*/ 203931 h 273524"/>
              <a:gd name="connsiteX36" fmla="*/ 171039 w 305897"/>
              <a:gd name="connsiteY36" fmla="*/ 184196 h 273524"/>
              <a:gd name="connsiteX37" fmla="*/ 167750 w 305897"/>
              <a:gd name="connsiteY37" fmla="*/ 174328 h 273524"/>
              <a:gd name="connsiteX38" fmla="*/ 157882 w 305897"/>
              <a:gd name="connsiteY38" fmla="*/ 171039 h 273524"/>
              <a:gd name="connsiteX39" fmla="*/ 128279 w 305897"/>
              <a:gd name="connsiteY39" fmla="*/ 174328 h 273524"/>
              <a:gd name="connsiteX40" fmla="*/ 115123 w 305897"/>
              <a:gd name="connsiteY40" fmla="*/ 154593 h 273524"/>
              <a:gd name="connsiteX41" fmla="*/ 108544 w 305897"/>
              <a:gd name="connsiteY41" fmla="*/ 141436 h 273524"/>
              <a:gd name="connsiteX42" fmla="*/ 98676 w 305897"/>
              <a:gd name="connsiteY42" fmla="*/ 134858 h 273524"/>
              <a:gd name="connsiteX43" fmla="*/ 92098 w 305897"/>
              <a:gd name="connsiteY43" fmla="*/ 128279 h 273524"/>
              <a:gd name="connsiteX44" fmla="*/ 88809 w 305897"/>
              <a:gd name="connsiteY44" fmla="*/ 118412 h 273524"/>
              <a:gd name="connsiteX45" fmla="*/ 75652 w 305897"/>
              <a:gd name="connsiteY45" fmla="*/ 88809 h 273524"/>
              <a:gd name="connsiteX46" fmla="*/ 46049 w 305897"/>
              <a:gd name="connsiteY46" fmla="*/ 85520 h 273524"/>
              <a:gd name="connsiteX47" fmla="*/ 0 w 305897"/>
              <a:gd name="connsiteY47" fmla="*/ 52627 h 273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5897" h="273524">
                <a:moveTo>
                  <a:pt x="0" y="52627"/>
                </a:moveTo>
                <a:lnTo>
                  <a:pt x="0" y="52627"/>
                </a:lnTo>
                <a:cubicBezTo>
                  <a:pt x="9868" y="54820"/>
                  <a:pt x="19514" y="58575"/>
                  <a:pt x="29603" y="59206"/>
                </a:cubicBezTo>
                <a:cubicBezTo>
                  <a:pt x="37341" y="59690"/>
                  <a:pt x="45694" y="59384"/>
                  <a:pt x="52628" y="55917"/>
                </a:cubicBezTo>
                <a:cubicBezTo>
                  <a:pt x="55729" y="54366"/>
                  <a:pt x="55165" y="49434"/>
                  <a:pt x="55917" y="46049"/>
                </a:cubicBezTo>
                <a:cubicBezTo>
                  <a:pt x="63635" y="11316"/>
                  <a:pt x="55091" y="38660"/>
                  <a:pt x="62495" y="16446"/>
                </a:cubicBezTo>
                <a:cubicBezTo>
                  <a:pt x="65784" y="17542"/>
                  <a:pt x="68896" y="19735"/>
                  <a:pt x="72363" y="19735"/>
                </a:cubicBezTo>
                <a:cubicBezTo>
                  <a:pt x="84784" y="19735"/>
                  <a:pt x="80125" y="15078"/>
                  <a:pt x="88809" y="9868"/>
                </a:cubicBezTo>
                <a:cubicBezTo>
                  <a:pt x="91782" y="8084"/>
                  <a:pt x="95387" y="7675"/>
                  <a:pt x="98676" y="6579"/>
                </a:cubicBezTo>
                <a:cubicBezTo>
                  <a:pt x="124097" y="9756"/>
                  <a:pt x="133873" y="12879"/>
                  <a:pt x="161171" y="6579"/>
                </a:cubicBezTo>
                <a:cubicBezTo>
                  <a:pt x="164193" y="5882"/>
                  <a:pt x="165557" y="2193"/>
                  <a:pt x="167750" y="0"/>
                </a:cubicBezTo>
                <a:lnTo>
                  <a:pt x="213799" y="6579"/>
                </a:lnTo>
                <a:cubicBezTo>
                  <a:pt x="225051" y="20082"/>
                  <a:pt x="214347" y="41845"/>
                  <a:pt x="217088" y="59206"/>
                </a:cubicBezTo>
                <a:cubicBezTo>
                  <a:pt x="217866" y="64133"/>
                  <a:pt x="226771" y="72178"/>
                  <a:pt x="230245" y="75652"/>
                </a:cubicBezTo>
                <a:cubicBezTo>
                  <a:pt x="237468" y="97323"/>
                  <a:pt x="233986" y="75910"/>
                  <a:pt x="223666" y="88809"/>
                </a:cubicBezTo>
                <a:cubicBezTo>
                  <a:pt x="220842" y="92339"/>
                  <a:pt x="221473" y="97580"/>
                  <a:pt x="220377" y="101966"/>
                </a:cubicBezTo>
                <a:cubicBezTo>
                  <a:pt x="221473" y="105255"/>
                  <a:pt x="221882" y="108860"/>
                  <a:pt x="223666" y="111833"/>
                </a:cubicBezTo>
                <a:cubicBezTo>
                  <a:pt x="227550" y="118306"/>
                  <a:pt x="233056" y="120290"/>
                  <a:pt x="240112" y="121701"/>
                </a:cubicBezTo>
                <a:cubicBezTo>
                  <a:pt x="247714" y="123221"/>
                  <a:pt x="255462" y="123894"/>
                  <a:pt x="263137" y="124990"/>
                </a:cubicBezTo>
                <a:cubicBezTo>
                  <a:pt x="266426" y="128279"/>
                  <a:pt x="270027" y="131284"/>
                  <a:pt x="273005" y="134858"/>
                </a:cubicBezTo>
                <a:cubicBezTo>
                  <a:pt x="275536" y="137895"/>
                  <a:pt x="276496" y="142256"/>
                  <a:pt x="279583" y="144725"/>
                </a:cubicBezTo>
                <a:cubicBezTo>
                  <a:pt x="282291" y="146891"/>
                  <a:pt x="286162" y="146918"/>
                  <a:pt x="289451" y="148014"/>
                </a:cubicBezTo>
                <a:cubicBezTo>
                  <a:pt x="291644" y="151303"/>
                  <a:pt x="293560" y="154795"/>
                  <a:pt x="296029" y="157882"/>
                </a:cubicBezTo>
                <a:cubicBezTo>
                  <a:pt x="297966" y="160304"/>
                  <a:pt x="301011" y="161802"/>
                  <a:pt x="302607" y="164461"/>
                </a:cubicBezTo>
                <a:cubicBezTo>
                  <a:pt x="304391" y="167434"/>
                  <a:pt x="304800" y="171039"/>
                  <a:pt x="305897" y="174328"/>
                </a:cubicBezTo>
                <a:cubicBezTo>
                  <a:pt x="299317" y="194065"/>
                  <a:pt x="308090" y="176521"/>
                  <a:pt x="292740" y="187485"/>
                </a:cubicBezTo>
                <a:cubicBezTo>
                  <a:pt x="265427" y="206995"/>
                  <a:pt x="292010" y="196500"/>
                  <a:pt x="269715" y="203931"/>
                </a:cubicBezTo>
                <a:cubicBezTo>
                  <a:pt x="265329" y="202835"/>
                  <a:pt x="260847" y="199213"/>
                  <a:pt x="256558" y="200642"/>
                </a:cubicBezTo>
                <a:cubicBezTo>
                  <a:pt x="247433" y="203683"/>
                  <a:pt x="247100" y="232635"/>
                  <a:pt x="246691" y="233534"/>
                </a:cubicBezTo>
                <a:cubicBezTo>
                  <a:pt x="243223" y="241165"/>
                  <a:pt x="230738" y="248555"/>
                  <a:pt x="223666" y="253269"/>
                </a:cubicBezTo>
                <a:cubicBezTo>
                  <a:pt x="222570" y="259847"/>
                  <a:pt x="224076" y="267455"/>
                  <a:pt x="220377" y="273004"/>
                </a:cubicBezTo>
                <a:cubicBezTo>
                  <a:pt x="218454" y="275889"/>
                  <a:pt x="219103" y="265958"/>
                  <a:pt x="217088" y="263137"/>
                </a:cubicBezTo>
                <a:cubicBezTo>
                  <a:pt x="213483" y="258090"/>
                  <a:pt x="207371" y="255141"/>
                  <a:pt x="203931" y="249980"/>
                </a:cubicBezTo>
                <a:cubicBezTo>
                  <a:pt x="201738" y="246691"/>
                  <a:pt x="199823" y="243199"/>
                  <a:pt x="197353" y="240112"/>
                </a:cubicBezTo>
                <a:cubicBezTo>
                  <a:pt x="190515" y="231564"/>
                  <a:pt x="189261" y="235062"/>
                  <a:pt x="184196" y="223666"/>
                </a:cubicBezTo>
                <a:cubicBezTo>
                  <a:pt x="181380" y="217329"/>
                  <a:pt x="179810" y="210509"/>
                  <a:pt x="177617" y="203931"/>
                </a:cubicBezTo>
                <a:lnTo>
                  <a:pt x="171039" y="184196"/>
                </a:lnTo>
                <a:cubicBezTo>
                  <a:pt x="169943" y="180907"/>
                  <a:pt x="171039" y="175424"/>
                  <a:pt x="167750" y="174328"/>
                </a:cubicBezTo>
                <a:lnTo>
                  <a:pt x="157882" y="171039"/>
                </a:lnTo>
                <a:cubicBezTo>
                  <a:pt x="148014" y="172135"/>
                  <a:pt x="138173" y="175152"/>
                  <a:pt x="128279" y="174328"/>
                </a:cubicBezTo>
                <a:cubicBezTo>
                  <a:pt x="115811" y="173289"/>
                  <a:pt x="118044" y="162383"/>
                  <a:pt x="115123" y="154593"/>
                </a:cubicBezTo>
                <a:cubicBezTo>
                  <a:pt x="113401" y="150002"/>
                  <a:pt x="111683" y="145203"/>
                  <a:pt x="108544" y="141436"/>
                </a:cubicBezTo>
                <a:cubicBezTo>
                  <a:pt x="106013" y="138399"/>
                  <a:pt x="101763" y="137328"/>
                  <a:pt x="98676" y="134858"/>
                </a:cubicBezTo>
                <a:cubicBezTo>
                  <a:pt x="96254" y="132921"/>
                  <a:pt x="94291" y="130472"/>
                  <a:pt x="92098" y="128279"/>
                </a:cubicBezTo>
                <a:cubicBezTo>
                  <a:pt x="91002" y="124990"/>
                  <a:pt x="89489" y="121812"/>
                  <a:pt x="88809" y="118412"/>
                </a:cubicBezTo>
                <a:cubicBezTo>
                  <a:pt x="86148" y="105104"/>
                  <a:pt x="91366" y="92737"/>
                  <a:pt x="75652" y="88809"/>
                </a:cubicBezTo>
                <a:cubicBezTo>
                  <a:pt x="66020" y="86401"/>
                  <a:pt x="55917" y="86616"/>
                  <a:pt x="46049" y="85520"/>
                </a:cubicBezTo>
                <a:cubicBezTo>
                  <a:pt x="25274" y="78594"/>
                  <a:pt x="7675" y="58109"/>
                  <a:pt x="0" y="52627"/>
                </a:cubicBezTo>
                <a:close/>
              </a:path>
            </a:pathLst>
          </a:custGeom>
          <a:solidFill>
            <a:srgbClr val="93D52F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олилиния 1"/>
          <p:cNvSpPr/>
          <p:nvPr/>
        </p:nvSpPr>
        <p:spPr>
          <a:xfrm>
            <a:off x="1541999" y="3823054"/>
            <a:ext cx="142770" cy="175439"/>
          </a:xfrm>
          <a:custGeom>
            <a:avLst/>
            <a:gdLst>
              <a:gd name="connsiteX0" fmla="*/ 12 w 142770"/>
              <a:gd name="connsiteY0" fmla="*/ 46521 h 175439"/>
              <a:gd name="connsiteX1" fmla="*/ 45732 w 142770"/>
              <a:gd name="connsiteY1" fmla="*/ 4957 h 175439"/>
              <a:gd name="connsiteX2" fmla="*/ 103921 w 142770"/>
              <a:gd name="connsiteY2" fmla="*/ 9113 h 175439"/>
              <a:gd name="connsiteX3" fmla="*/ 128859 w 142770"/>
              <a:gd name="connsiteY3" fmla="*/ 79771 h 175439"/>
              <a:gd name="connsiteX4" fmla="*/ 141328 w 142770"/>
              <a:gd name="connsiteY4" fmla="*/ 113022 h 175439"/>
              <a:gd name="connsiteX5" fmla="*/ 95608 w 142770"/>
              <a:gd name="connsiteY5" fmla="*/ 167055 h 175439"/>
              <a:gd name="connsiteX6" fmla="*/ 87296 w 142770"/>
              <a:gd name="connsiteY6" fmla="*/ 167055 h 175439"/>
              <a:gd name="connsiteX7" fmla="*/ 49888 w 142770"/>
              <a:gd name="connsiteY7" fmla="*/ 88084 h 175439"/>
              <a:gd name="connsiteX8" fmla="*/ 12 w 142770"/>
              <a:gd name="connsiteY8" fmla="*/ 46521 h 175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770" h="175439">
                <a:moveTo>
                  <a:pt x="12" y="46521"/>
                </a:moveTo>
                <a:cubicBezTo>
                  <a:pt x="-681" y="32667"/>
                  <a:pt x="28414" y="11192"/>
                  <a:pt x="45732" y="4957"/>
                </a:cubicBezTo>
                <a:cubicBezTo>
                  <a:pt x="63050" y="-1278"/>
                  <a:pt x="90066" y="-3356"/>
                  <a:pt x="103921" y="9113"/>
                </a:cubicBezTo>
                <a:cubicBezTo>
                  <a:pt x="117776" y="21582"/>
                  <a:pt x="122625" y="62453"/>
                  <a:pt x="128859" y="79771"/>
                </a:cubicBezTo>
                <a:cubicBezTo>
                  <a:pt x="135093" y="97089"/>
                  <a:pt x="146870" y="98475"/>
                  <a:pt x="141328" y="113022"/>
                </a:cubicBezTo>
                <a:cubicBezTo>
                  <a:pt x="135786" y="127569"/>
                  <a:pt x="95608" y="167055"/>
                  <a:pt x="95608" y="167055"/>
                </a:cubicBezTo>
                <a:cubicBezTo>
                  <a:pt x="86603" y="176060"/>
                  <a:pt x="94916" y="180217"/>
                  <a:pt x="87296" y="167055"/>
                </a:cubicBezTo>
                <a:cubicBezTo>
                  <a:pt x="79676" y="153893"/>
                  <a:pt x="61665" y="109559"/>
                  <a:pt x="49888" y="88084"/>
                </a:cubicBezTo>
                <a:cubicBezTo>
                  <a:pt x="38112" y="66610"/>
                  <a:pt x="705" y="60375"/>
                  <a:pt x="12" y="46521"/>
                </a:cubicBezTo>
                <a:close/>
              </a:path>
            </a:pathLst>
          </a:custGeom>
          <a:solidFill>
            <a:srgbClr val="93D52F"/>
          </a:solidFill>
          <a:ln>
            <a:solidFill>
              <a:srgbClr val="7EC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1802001" y="4197897"/>
            <a:ext cx="368060" cy="378402"/>
          </a:xfrm>
          <a:custGeom>
            <a:avLst/>
            <a:gdLst>
              <a:gd name="connsiteX0" fmla="*/ 14330 w 368060"/>
              <a:gd name="connsiteY0" fmla="*/ 24968 h 378402"/>
              <a:gd name="connsiteX1" fmla="*/ 1861 w 368060"/>
              <a:gd name="connsiteY1" fmla="*/ 87314 h 378402"/>
              <a:gd name="connsiteX2" fmla="*/ 47581 w 368060"/>
              <a:gd name="connsiteY2" fmla="*/ 116408 h 378402"/>
              <a:gd name="connsiteX3" fmla="*/ 89144 w 368060"/>
              <a:gd name="connsiteY3" fmla="*/ 153816 h 378402"/>
              <a:gd name="connsiteX4" fmla="*/ 64206 w 368060"/>
              <a:gd name="connsiteY4" fmla="*/ 195379 h 378402"/>
              <a:gd name="connsiteX5" fmla="*/ 72519 w 368060"/>
              <a:gd name="connsiteY5" fmla="*/ 203692 h 378402"/>
              <a:gd name="connsiteX6" fmla="*/ 109926 w 368060"/>
              <a:gd name="connsiteY6" fmla="*/ 216161 h 378402"/>
              <a:gd name="connsiteX7" fmla="*/ 180584 w 368060"/>
              <a:gd name="connsiteY7" fmla="*/ 332539 h 378402"/>
              <a:gd name="connsiteX8" fmla="*/ 168115 w 368060"/>
              <a:gd name="connsiteY8" fmla="*/ 378259 h 378402"/>
              <a:gd name="connsiteX9" fmla="*/ 201366 w 368060"/>
              <a:gd name="connsiteY9" fmla="*/ 320070 h 378402"/>
              <a:gd name="connsiteX10" fmla="*/ 272024 w 368060"/>
              <a:gd name="connsiteY10" fmla="*/ 328383 h 378402"/>
              <a:gd name="connsiteX11" fmla="*/ 296963 w 368060"/>
              <a:gd name="connsiteY11" fmla="*/ 307601 h 378402"/>
              <a:gd name="connsiteX12" fmla="*/ 338526 w 368060"/>
              <a:gd name="connsiteY12" fmla="*/ 311758 h 378402"/>
              <a:gd name="connsiteX13" fmla="*/ 367621 w 368060"/>
              <a:gd name="connsiteY13" fmla="*/ 303445 h 378402"/>
              <a:gd name="connsiteX14" fmla="*/ 355152 w 368060"/>
              <a:gd name="connsiteY14" fmla="*/ 253568 h 378402"/>
              <a:gd name="connsiteX15" fmla="*/ 342683 w 368060"/>
              <a:gd name="connsiteY15" fmla="*/ 207848 h 378402"/>
              <a:gd name="connsiteX16" fmla="*/ 296963 w 368060"/>
              <a:gd name="connsiteY16" fmla="*/ 145503 h 378402"/>
              <a:gd name="connsiteX17" fmla="*/ 280337 w 368060"/>
              <a:gd name="connsiteY17" fmla="*/ 141347 h 378402"/>
              <a:gd name="connsiteX18" fmla="*/ 226304 w 368060"/>
              <a:gd name="connsiteY18" fmla="*/ 99783 h 378402"/>
              <a:gd name="connsiteX19" fmla="*/ 184741 w 368060"/>
              <a:gd name="connsiteY19" fmla="*/ 95627 h 378402"/>
              <a:gd name="connsiteX20" fmla="*/ 147334 w 368060"/>
              <a:gd name="connsiteY20" fmla="*/ 62376 h 378402"/>
              <a:gd name="connsiteX21" fmla="*/ 114083 w 368060"/>
              <a:gd name="connsiteY21" fmla="*/ 41594 h 378402"/>
              <a:gd name="connsiteX22" fmla="*/ 89144 w 368060"/>
              <a:gd name="connsiteY22" fmla="*/ 16656 h 378402"/>
              <a:gd name="connsiteX23" fmla="*/ 64206 w 368060"/>
              <a:gd name="connsiteY23" fmla="*/ 30 h 378402"/>
              <a:gd name="connsiteX24" fmla="*/ 14330 w 368060"/>
              <a:gd name="connsiteY24" fmla="*/ 24968 h 378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68060" h="378402">
                <a:moveTo>
                  <a:pt x="14330" y="24968"/>
                </a:moveTo>
                <a:cubicBezTo>
                  <a:pt x="3939" y="39515"/>
                  <a:pt x="-3681" y="72074"/>
                  <a:pt x="1861" y="87314"/>
                </a:cubicBezTo>
                <a:cubicBezTo>
                  <a:pt x="7403" y="102554"/>
                  <a:pt x="33034" y="105324"/>
                  <a:pt x="47581" y="116408"/>
                </a:cubicBezTo>
                <a:cubicBezTo>
                  <a:pt x="62128" y="127492"/>
                  <a:pt x="86373" y="140654"/>
                  <a:pt x="89144" y="153816"/>
                </a:cubicBezTo>
                <a:cubicBezTo>
                  <a:pt x="91915" y="166978"/>
                  <a:pt x="64206" y="195379"/>
                  <a:pt x="64206" y="195379"/>
                </a:cubicBezTo>
                <a:cubicBezTo>
                  <a:pt x="61435" y="203692"/>
                  <a:pt x="64899" y="200228"/>
                  <a:pt x="72519" y="203692"/>
                </a:cubicBezTo>
                <a:cubicBezTo>
                  <a:pt x="80139" y="207156"/>
                  <a:pt x="91915" y="194687"/>
                  <a:pt x="109926" y="216161"/>
                </a:cubicBezTo>
                <a:cubicBezTo>
                  <a:pt x="127937" y="237635"/>
                  <a:pt x="170886" y="305523"/>
                  <a:pt x="180584" y="332539"/>
                </a:cubicBezTo>
                <a:cubicBezTo>
                  <a:pt x="190282" y="359555"/>
                  <a:pt x="164651" y="380337"/>
                  <a:pt x="168115" y="378259"/>
                </a:cubicBezTo>
                <a:cubicBezTo>
                  <a:pt x="171579" y="376181"/>
                  <a:pt x="184048" y="328383"/>
                  <a:pt x="201366" y="320070"/>
                </a:cubicBezTo>
                <a:cubicBezTo>
                  <a:pt x="218684" y="311757"/>
                  <a:pt x="256091" y="330461"/>
                  <a:pt x="272024" y="328383"/>
                </a:cubicBezTo>
                <a:cubicBezTo>
                  <a:pt x="287957" y="326305"/>
                  <a:pt x="285879" y="310372"/>
                  <a:pt x="296963" y="307601"/>
                </a:cubicBezTo>
                <a:cubicBezTo>
                  <a:pt x="308047" y="304830"/>
                  <a:pt x="326750" y="312451"/>
                  <a:pt x="338526" y="311758"/>
                </a:cubicBezTo>
                <a:cubicBezTo>
                  <a:pt x="350302" y="311065"/>
                  <a:pt x="364850" y="313143"/>
                  <a:pt x="367621" y="303445"/>
                </a:cubicBezTo>
                <a:cubicBezTo>
                  <a:pt x="370392" y="293747"/>
                  <a:pt x="359308" y="269501"/>
                  <a:pt x="355152" y="253568"/>
                </a:cubicBezTo>
                <a:cubicBezTo>
                  <a:pt x="350996" y="237635"/>
                  <a:pt x="352381" y="225859"/>
                  <a:pt x="342683" y="207848"/>
                </a:cubicBezTo>
                <a:cubicBezTo>
                  <a:pt x="332985" y="189837"/>
                  <a:pt x="296963" y="145503"/>
                  <a:pt x="296963" y="145503"/>
                </a:cubicBezTo>
                <a:cubicBezTo>
                  <a:pt x="286572" y="134420"/>
                  <a:pt x="292113" y="148967"/>
                  <a:pt x="280337" y="141347"/>
                </a:cubicBezTo>
                <a:cubicBezTo>
                  <a:pt x="268561" y="133727"/>
                  <a:pt x="242237" y="107403"/>
                  <a:pt x="226304" y="99783"/>
                </a:cubicBezTo>
                <a:cubicBezTo>
                  <a:pt x="210371" y="92163"/>
                  <a:pt x="197903" y="101861"/>
                  <a:pt x="184741" y="95627"/>
                </a:cubicBezTo>
                <a:cubicBezTo>
                  <a:pt x="171579" y="89393"/>
                  <a:pt x="159110" y="71382"/>
                  <a:pt x="147334" y="62376"/>
                </a:cubicBezTo>
                <a:cubicBezTo>
                  <a:pt x="135558" y="53371"/>
                  <a:pt x="123781" y="49214"/>
                  <a:pt x="114083" y="41594"/>
                </a:cubicBezTo>
                <a:cubicBezTo>
                  <a:pt x="104385" y="33974"/>
                  <a:pt x="97457" y="23583"/>
                  <a:pt x="89144" y="16656"/>
                </a:cubicBezTo>
                <a:cubicBezTo>
                  <a:pt x="80831" y="9729"/>
                  <a:pt x="75289" y="723"/>
                  <a:pt x="64206" y="30"/>
                </a:cubicBezTo>
                <a:cubicBezTo>
                  <a:pt x="53123" y="-663"/>
                  <a:pt x="24721" y="10421"/>
                  <a:pt x="14330" y="24968"/>
                </a:cubicBezTo>
                <a:close/>
              </a:path>
            </a:pathLst>
          </a:custGeom>
          <a:solidFill>
            <a:srgbClr val="93D52F"/>
          </a:solidFill>
          <a:ln>
            <a:solidFill>
              <a:srgbClr val="7EC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207000" y="2952750"/>
            <a:ext cx="2038350" cy="1993900"/>
          </a:xfrm>
          <a:custGeom>
            <a:avLst/>
            <a:gdLst>
              <a:gd name="connsiteX0" fmla="*/ 146050 w 2038350"/>
              <a:gd name="connsiteY0" fmla="*/ 285750 h 1993900"/>
              <a:gd name="connsiteX1" fmla="*/ 152400 w 2038350"/>
              <a:gd name="connsiteY1" fmla="*/ 330200 h 1993900"/>
              <a:gd name="connsiteX2" fmla="*/ 165100 w 2038350"/>
              <a:gd name="connsiteY2" fmla="*/ 349250 h 1993900"/>
              <a:gd name="connsiteX3" fmla="*/ 171450 w 2038350"/>
              <a:gd name="connsiteY3" fmla="*/ 406400 h 1993900"/>
              <a:gd name="connsiteX4" fmla="*/ 190500 w 2038350"/>
              <a:gd name="connsiteY4" fmla="*/ 412750 h 1993900"/>
              <a:gd name="connsiteX5" fmla="*/ 209550 w 2038350"/>
              <a:gd name="connsiteY5" fmla="*/ 425450 h 1993900"/>
              <a:gd name="connsiteX6" fmla="*/ 222250 w 2038350"/>
              <a:gd name="connsiteY6" fmla="*/ 508000 h 1993900"/>
              <a:gd name="connsiteX7" fmla="*/ 234950 w 2038350"/>
              <a:gd name="connsiteY7" fmla="*/ 546100 h 1993900"/>
              <a:gd name="connsiteX8" fmla="*/ 215900 w 2038350"/>
              <a:gd name="connsiteY8" fmla="*/ 558800 h 1993900"/>
              <a:gd name="connsiteX9" fmla="*/ 196850 w 2038350"/>
              <a:gd name="connsiteY9" fmla="*/ 565150 h 1993900"/>
              <a:gd name="connsiteX10" fmla="*/ 177800 w 2038350"/>
              <a:gd name="connsiteY10" fmla="*/ 609600 h 1993900"/>
              <a:gd name="connsiteX11" fmla="*/ 165100 w 2038350"/>
              <a:gd name="connsiteY11" fmla="*/ 628650 h 1993900"/>
              <a:gd name="connsiteX12" fmla="*/ 139700 w 2038350"/>
              <a:gd name="connsiteY12" fmla="*/ 685800 h 1993900"/>
              <a:gd name="connsiteX13" fmla="*/ 95250 w 2038350"/>
              <a:gd name="connsiteY13" fmla="*/ 704850 h 1993900"/>
              <a:gd name="connsiteX14" fmla="*/ 31750 w 2038350"/>
              <a:gd name="connsiteY14" fmla="*/ 717550 h 1993900"/>
              <a:gd name="connsiteX15" fmla="*/ 19050 w 2038350"/>
              <a:gd name="connsiteY15" fmla="*/ 736600 h 1993900"/>
              <a:gd name="connsiteX16" fmla="*/ 38100 w 2038350"/>
              <a:gd name="connsiteY16" fmla="*/ 781050 h 1993900"/>
              <a:gd name="connsiteX17" fmla="*/ 57150 w 2038350"/>
              <a:gd name="connsiteY17" fmla="*/ 793750 h 1993900"/>
              <a:gd name="connsiteX18" fmla="*/ 63500 w 2038350"/>
              <a:gd name="connsiteY18" fmla="*/ 819150 h 1993900"/>
              <a:gd name="connsiteX19" fmla="*/ 50800 w 2038350"/>
              <a:gd name="connsiteY19" fmla="*/ 825500 h 1993900"/>
              <a:gd name="connsiteX20" fmla="*/ 38100 w 2038350"/>
              <a:gd name="connsiteY20" fmla="*/ 806450 h 1993900"/>
              <a:gd name="connsiteX21" fmla="*/ 31750 w 2038350"/>
              <a:gd name="connsiteY21" fmla="*/ 787400 h 1993900"/>
              <a:gd name="connsiteX22" fmla="*/ 0 w 2038350"/>
              <a:gd name="connsiteY22" fmla="*/ 990600 h 1993900"/>
              <a:gd name="connsiteX23" fmla="*/ 19050 w 2038350"/>
              <a:gd name="connsiteY23" fmla="*/ 1143000 h 1993900"/>
              <a:gd name="connsiteX24" fmla="*/ 31750 w 2038350"/>
              <a:gd name="connsiteY24" fmla="*/ 1162050 h 1993900"/>
              <a:gd name="connsiteX25" fmla="*/ 44450 w 2038350"/>
              <a:gd name="connsiteY25" fmla="*/ 1187450 h 1993900"/>
              <a:gd name="connsiteX26" fmla="*/ 38100 w 2038350"/>
              <a:gd name="connsiteY26" fmla="*/ 1212850 h 1993900"/>
              <a:gd name="connsiteX27" fmla="*/ 19050 w 2038350"/>
              <a:gd name="connsiteY27" fmla="*/ 1219200 h 1993900"/>
              <a:gd name="connsiteX28" fmla="*/ 6350 w 2038350"/>
              <a:gd name="connsiteY28" fmla="*/ 1238250 h 1993900"/>
              <a:gd name="connsiteX29" fmla="*/ 12700 w 2038350"/>
              <a:gd name="connsiteY29" fmla="*/ 1257300 h 1993900"/>
              <a:gd name="connsiteX30" fmla="*/ 88900 w 2038350"/>
              <a:gd name="connsiteY30" fmla="*/ 1289050 h 1993900"/>
              <a:gd name="connsiteX31" fmla="*/ 133350 w 2038350"/>
              <a:gd name="connsiteY31" fmla="*/ 1301750 h 1993900"/>
              <a:gd name="connsiteX32" fmla="*/ 139700 w 2038350"/>
              <a:gd name="connsiteY32" fmla="*/ 1320800 h 1993900"/>
              <a:gd name="connsiteX33" fmla="*/ 152400 w 2038350"/>
              <a:gd name="connsiteY33" fmla="*/ 1390650 h 1993900"/>
              <a:gd name="connsiteX34" fmla="*/ 177800 w 2038350"/>
              <a:gd name="connsiteY34" fmla="*/ 1409700 h 1993900"/>
              <a:gd name="connsiteX35" fmla="*/ 177800 w 2038350"/>
              <a:gd name="connsiteY35" fmla="*/ 1454150 h 1993900"/>
              <a:gd name="connsiteX36" fmla="*/ 190500 w 2038350"/>
              <a:gd name="connsiteY36" fmla="*/ 1524000 h 1993900"/>
              <a:gd name="connsiteX37" fmla="*/ 184150 w 2038350"/>
              <a:gd name="connsiteY37" fmla="*/ 1549400 h 1993900"/>
              <a:gd name="connsiteX38" fmla="*/ 165100 w 2038350"/>
              <a:gd name="connsiteY38" fmla="*/ 1555750 h 1993900"/>
              <a:gd name="connsiteX39" fmla="*/ 196850 w 2038350"/>
              <a:gd name="connsiteY39" fmla="*/ 1587500 h 1993900"/>
              <a:gd name="connsiteX40" fmla="*/ 196850 w 2038350"/>
              <a:gd name="connsiteY40" fmla="*/ 1670050 h 1993900"/>
              <a:gd name="connsiteX41" fmla="*/ 184150 w 2038350"/>
              <a:gd name="connsiteY41" fmla="*/ 1689100 h 1993900"/>
              <a:gd name="connsiteX42" fmla="*/ 177800 w 2038350"/>
              <a:gd name="connsiteY42" fmla="*/ 1708150 h 1993900"/>
              <a:gd name="connsiteX43" fmla="*/ 171450 w 2038350"/>
              <a:gd name="connsiteY43" fmla="*/ 1765300 h 1993900"/>
              <a:gd name="connsiteX44" fmla="*/ 190500 w 2038350"/>
              <a:gd name="connsiteY44" fmla="*/ 1771650 h 1993900"/>
              <a:gd name="connsiteX45" fmla="*/ 254000 w 2038350"/>
              <a:gd name="connsiteY45" fmla="*/ 1758950 h 1993900"/>
              <a:gd name="connsiteX46" fmla="*/ 273050 w 2038350"/>
              <a:gd name="connsiteY46" fmla="*/ 1752600 h 1993900"/>
              <a:gd name="connsiteX47" fmla="*/ 292100 w 2038350"/>
              <a:gd name="connsiteY47" fmla="*/ 1739900 h 1993900"/>
              <a:gd name="connsiteX48" fmla="*/ 336550 w 2038350"/>
              <a:gd name="connsiteY48" fmla="*/ 1746250 h 1993900"/>
              <a:gd name="connsiteX49" fmla="*/ 381000 w 2038350"/>
              <a:gd name="connsiteY49" fmla="*/ 1727200 h 1993900"/>
              <a:gd name="connsiteX50" fmla="*/ 419100 w 2038350"/>
              <a:gd name="connsiteY50" fmla="*/ 1708150 h 1993900"/>
              <a:gd name="connsiteX51" fmla="*/ 425450 w 2038350"/>
              <a:gd name="connsiteY51" fmla="*/ 1670050 h 1993900"/>
              <a:gd name="connsiteX52" fmla="*/ 476250 w 2038350"/>
              <a:gd name="connsiteY52" fmla="*/ 1651000 h 1993900"/>
              <a:gd name="connsiteX53" fmla="*/ 495300 w 2038350"/>
              <a:gd name="connsiteY53" fmla="*/ 1631950 h 1993900"/>
              <a:gd name="connsiteX54" fmla="*/ 539750 w 2038350"/>
              <a:gd name="connsiteY54" fmla="*/ 1657350 h 1993900"/>
              <a:gd name="connsiteX55" fmla="*/ 565150 w 2038350"/>
              <a:gd name="connsiteY55" fmla="*/ 1689100 h 1993900"/>
              <a:gd name="connsiteX56" fmla="*/ 584200 w 2038350"/>
              <a:gd name="connsiteY56" fmla="*/ 1708150 h 1993900"/>
              <a:gd name="connsiteX57" fmla="*/ 635000 w 2038350"/>
              <a:gd name="connsiteY57" fmla="*/ 1714500 h 1993900"/>
              <a:gd name="connsiteX58" fmla="*/ 654050 w 2038350"/>
              <a:gd name="connsiteY58" fmla="*/ 1720850 h 1993900"/>
              <a:gd name="connsiteX59" fmla="*/ 647700 w 2038350"/>
              <a:gd name="connsiteY59" fmla="*/ 1758950 h 1993900"/>
              <a:gd name="connsiteX60" fmla="*/ 673100 w 2038350"/>
              <a:gd name="connsiteY60" fmla="*/ 1835150 h 1993900"/>
              <a:gd name="connsiteX61" fmla="*/ 679450 w 2038350"/>
              <a:gd name="connsiteY61" fmla="*/ 1854200 h 1993900"/>
              <a:gd name="connsiteX62" fmla="*/ 685800 w 2038350"/>
              <a:gd name="connsiteY62" fmla="*/ 1873250 h 1993900"/>
              <a:gd name="connsiteX63" fmla="*/ 711200 w 2038350"/>
              <a:gd name="connsiteY63" fmla="*/ 1911350 h 1993900"/>
              <a:gd name="connsiteX64" fmla="*/ 723900 w 2038350"/>
              <a:gd name="connsiteY64" fmla="*/ 1930400 h 1993900"/>
              <a:gd name="connsiteX65" fmla="*/ 812800 w 2038350"/>
              <a:gd name="connsiteY65" fmla="*/ 1936750 h 1993900"/>
              <a:gd name="connsiteX66" fmla="*/ 831850 w 2038350"/>
              <a:gd name="connsiteY66" fmla="*/ 1943100 h 1993900"/>
              <a:gd name="connsiteX67" fmla="*/ 850900 w 2038350"/>
              <a:gd name="connsiteY67" fmla="*/ 1955800 h 1993900"/>
              <a:gd name="connsiteX68" fmla="*/ 908050 w 2038350"/>
              <a:gd name="connsiteY68" fmla="*/ 1962150 h 1993900"/>
              <a:gd name="connsiteX69" fmla="*/ 933450 w 2038350"/>
              <a:gd name="connsiteY69" fmla="*/ 1968500 h 1993900"/>
              <a:gd name="connsiteX70" fmla="*/ 1003300 w 2038350"/>
              <a:gd name="connsiteY70" fmla="*/ 1981200 h 1993900"/>
              <a:gd name="connsiteX71" fmla="*/ 1022350 w 2038350"/>
              <a:gd name="connsiteY71" fmla="*/ 1993900 h 1993900"/>
              <a:gd name="connsiteX72" fmla="*/ 1162050 w 2038350"/>
              <a:gd name="connsiteY72" fmla="*/ 1981200 h 1993900"/>
              <a:gd name="connsiteX73" fmla="*/ 1181100 w 2038350"/>
              <a:gd name="connsiteY73" fmla="*/ 1974850 h 1993900"/>
              <a:gd name="connsiteX74" fmla="*/ 1250950 w 2038350"/>
              <a:gd name="connsiteY74" fmla="*/ 1968500 h 1993900"/>
              <a:gd name="connsiteX75" fmla="*/ 1257300 w 2038350"/>
              <a:gd name="connsiteY75" fmla="*/ 1936750 h 1993900"/>
              <a:gd name="connsiteX76" fmla="*/ 1289050 w 2038350"/>
              <a:gd name="connsiteY76" fmla="*/ 1930400 h 1993900"/>
              <a:gd name="connsiteX77" fmla="*/ 1308100 w 2038350"/>
              <a:gd name="connsiteY77" fmla="*/ 1917700 h 1993900"/>
              <a:gd name="connsiteX78" fmla="*/ 1314450 w 2038350"/>
              <a:gd name="connsiteY78" fmla="*/ 1860550 h 1993900"/>
              <a:gd name="connsiteX79" fmla="*/ 1352550 w 2038350"/>
              <a:gd name="connsiteY79" fmla="*/ 1835150 h 1993900"/>
              <a:gd name="connsiteX80" fmla="*/ 1346200 w 2038350"/>
              <a:gd name="connsiteY80" fmla="*/ 1816100 h 1993900"/>
              <a:gd name="connsiteX81" fmla="*/ 1308100 w 2038350"/>
              <a:gd name="connsiteY81" fmla="*/ 1797050 h 1993900"/>
              <a:gd name="connsiteX82" fmla="*/ 1301750 w 2038350"/>
              <a:gd name="connsiteY82" fmla="*/ 1778000 h 1993900"/>
              <a:gd name="connsiteX83" fmla="*/ 1314450 w 2038350"/>
              <a:gd name="connsiteY83" fmla="*/ 1733550 h 1993900"/>
              <a:gd name="connsiteX84" fmla="*/ 1308100 w 2038350"/>
              <a:gd name="connsiteY84" fmla="*/ 1676400 h 1993900"/>
              <a:gd name="connsiteX85" fmla="*/ 1301750 w 2038350"/>
              <a:gd name="connsiteY85" fmla="*/ 1657350 h 1993900"/>
              <a:gd name="connsiteX86" fmla="*/ 1327150 w 2038350"/>
              <a:gd name="connsiteY86" fmla="*/ 1619250 h 1993900"/>
              <a:gd name="connsiteX87" fmla="*/ 1339850 w 2038350"/>
              <a:gd name="connsiteY87" fmla="*/ 1600200 h 1993900"/>
              <a:gd name="connsiteX88" fmla="*/ 1352550 w 2038350"/>
              <a:gd name="connsiteY88" fmla="*/ 1562100 h 1993900"/>
              <a:gd name="connsiteX89" fmla="*/ 1390650 w 2038350"/>
              <a:gd name="connsiteY89" fmla="*/ 1549400 h 1993900"/>
              <a:gd name="connsiteX90" fmla="*/ 1409700 w 2038350"/>
              <a:gd name="connsiteY90" fmla="*/ 1543050 h 1993900"/>
              <a:gd name="connsiteX91" fmla="*/ 1447800 w 2038350"/>
              <a:gd name="connsiteY91" fmla="*/ 1524000 h 1993900"/>
              <a:gd name="connsiteX92" fmla="*/ 1485900 w 2038350"/>
              <a:gd name="connsiteY92" fmla="*/ 1498600 h 1993900"/>
              <a:gd name="connsiteX93" fmla="*/ 1524000 w 2038350"/>
              <a:gd name="connsiteY93" fmla="*/ 1466850 h 1993900"/>
              <a:gd name="connsiteX94" fmla="*/ 1562100 w 2038350"/>
              <a:gd name="connsiteY94" fmla="*/ 1441450 h 1993900"/>
              <a:gd name="connsiteX95" fmla="*/ 1581150 w 2038350"/>
              <a:gd name="connsiteY95" fmla="*/ 1422400 h 1993900"/>
              <a:gd name="connsiteX96" fmla="*/ 1562100 w 2038350"/>
              <a:gd name="connsiteY96" fmla="*/ 1435100 h 1993900"/>
              <a:gd name="connsiteX97" fmla="*/ 1536700 w 2038350"/>
              <a:gd name="connsiteY97" fmla="*/ 1428750 h 1993900"/>
              <a:gd name="connsiteX98" fmla="*/ 1511300 w 2038350"/>
              <a:gd name="connsiteY98" fmla="*/ 1352550 h 1993900"/>
              <a:gd name="connsiteX99" fmla="*/ 1492250 w 2038350"/>
              <a:gd name="connsiteY99" fmla="*/ 1314450 h 1993900"/>
              <a:gd name="connsiteX100" fmla="*/ 1498600 w 2038350"/>
              <a:gd name="connsiteY100" fmla="*/ 1295400 h 1993900"/>
              <a:gd name="connsiteX101" fmla="*/ 1524000 w 2038350"/>
              <a:gd name="connsiteY101" fmla="*/ 1289050 h 1993900"/>
              <a:gd name="connsiteX102" fmla="*/ 1536700 w 2038350"/>
              <a:gd name="connsiteY102" fmla="*/ 1250950 h 1993900"/>
              <a:gd name="connsiteX103" fmla="*/ 1555750 w 2038350"/>
              <a:gd name="connsiteY103" fmla="*/ 1174750 h 1993900"/>
              <a:gd name="connsiteX104" fmla="*/ 1574800 w 2038350"/>
              <a:gd name="connsiteY104" fmla="*/ 1162050 h 1993900"/>
              <a:gd name="connsiteX105" fmla="*/ 1581150 w 2038350"/>
              <a:gd name="connsiteY105" fmla="*/ 1136650 h 1993900"/>
              <a:gd name="connsiteX106" fmla="*/ 1587500 w 2038350"/>
              <a:gd name="connsiteY106" fmla="*/ 1117600 h 1993900"/>
              <a:gd name="connsiteX107" fmla="*/ 1612900 w 2038350"/>
              <a:gd name="connsiteY107" fmla="*/ 1123950 h 1993900"/>
              <a:gd name="connsiteX108" fmla="*/ 1651000 w 2038350"/>
              <a:gd name="connsiteY108" fmla="*/ 1136650 h 1993900"/>
              <a:gd name="connsiteX109" fmla="*/ 1670050 w 2038350"/>
              <a:gd name="connsiteY109" fmla="*/ 1143000 h 1993900"/>
              <a:gd name="connsiteX110" fmla="*/ 1758950 w 2038350"/>
              <a:gd name="connsiteY110" fmla="*/ 1117600 h 1993900"/>
              <a:gd name="connsiteX111" fmla="*/ 1746250 w 2038350"/>
              <a:gd name="connsiteY111" fmla="*/ 1073150 h 1993900"/>
              <a:gd name="connsiteX112" fmla="*/ 1752600 w 2038350"/>
              <a:gd name="connsiteY112" fmla="*/ 1022350 h 1993900"/>
              <a:gd name="connsiteX113" fmla="*/ 1733550 w 2038350"/>
              <a:gd name="connsiteY113" fmla="*/ 1016000 h 1993900"/>
              <a:gd name="connsiteX114" fmla="*/ 1720850 w 2038350"/>
              <a:gd name="connsiteY114" fmla="*/ 996950 h 1993900"/>
              <a:gd name="connsiteX115" fmla="*/ 1727200 w 2038350"/>
              <a:gd name="connsiteY115" fmla="*/ 895350 h 1993900"/>
              <a:gd name="connsiteX116" fmla="*/ 1746250 w 2038350"/>
              <a:gd name="connsiteY116" fmla="*/ 889000 h 1993900"/>
              <a:gd name="connsiteX117" fmla="*/ 1771650 w 2038350"/>
              <a:gd name="connsiteY117" fmla="*/ 850900 h 1993900"/>
              <a:gd name="connsiteX118" fmla="*/ 1784350 w 2038350"/>
              <a:gd name="connsiteY118" fmla="*/ 812800 h 1993900"/>
              <a:gd name="connsiteX119" fmla="*/ 1803400 w 2038350"/>
              <a:gd name="connsiteY119" fmla="*/ 793750 h 1993900"/>
              <a:gd name="connsiteX120" fmla="*/ 1828800 w 2038350"/>
              <a:gd name="connsiteY120" fmla="*/ 762000 h 1993900"/>
              <a:gd name="connsiteX121" fmla="*/ 1866900 w 2038350"/>
              <a:gd name="connsiteY121" fmla="*/ 787400 h 1993900"/>
              <a:gd name="connsiteX122" fmla="*/ 1885950 w 2038350"/>
              <a:gd name="connsiteY122" fmla="*/ 781050 h 1993900"/>
              <a:gd name="connsiteX123" fmla="*/ 1911350 w 2038350"/>
              <a:gd name="connsiteY123" fmla="*/ 742950 h 1993900"/>
              <a:gd name="connsiteX124" fmla="*/ 1930400 w 2038350"/>
              <a:gd name="connsiteY124" fmla="*/ 730250 h 1993900"/>
              <a:gd name="connsiteX125" fmla="*/ 1936750 w 2038350"/>
              <a:gd name="connsiteY125" fmla="*/ 698500 h 1993900"/>
              <a:gd name="connsiteX126" fmla="*/ 1917700 w 2038350"/>
              <a:gd name="connsiteY126" fmla="*/ 660400 h 1993900"/>
              <a:gd name="connsiteX127" fmla="*/ 1924050 w 2038350"/>
              <a:gd name="connsiteY127" fmla="*/ 635000 h 1993900"/>
              <a:gd name="connsiteX128" fmla="*/ 1930400 w 2038350"/>
              <a:gd name="connsiteY128" fmla="*/ 501650 h 1993900"/>
              <a:gd name="connsiteX129" fmla="*/ 1949450 w 2038350"/>
              <a:gd name="connsiteY129" fmla="*/ 482600 h 1993900"/>
              <a:gd name="connsiteX130" fmla="*/ 2019300 w 2038350"/>
              <a:gd name="connsiteY130" fmla="*/ 457200 h 1993900"/>
              <a:gd name="connsiteX131" fmla="*/ 2038350 w 2038350"/>
              <a:gd name="connsiteY131" fmla="*/ 419100 h 1993900"/>
              <a:gd name="connsiteX132" fmla="*/ 2025650 w 2038350"/>
              <a:gd name="connsiteY132" fmla="*/ 381000 h 1993900"/>
              <a:gd name="connsiteX133" fmla="*/ 2019300 w 2038350"/>
              <a:gd name="connsiteY133" fmla="*/ 355600 h 1993900"/>
              <a:gd name="connsiteX134" fmla="*/ 1981200 w 2038350"/>
              <a:gd name="connsiteY134" fmla="*/ 336550 h 1993900"/>
              <a:gd name="connsiteX135" fmla="*/ 1962150 w 2038350"/>
              <a:gd name="connsiteY135" fmla="*/ 317500 h 1993900"/>
              <a:gd name="connsiteX136" fmla="*/ 1930400 w 2038350"/>
              <a:gd name="connsiteY136" fmla="*/ 311150 h 1993900"/>
              <a:gd name="connsiteX137" fmla="*/ 1911350 w 2038350"/>
              <a:gd name="connsiteY137" fmla="*/ 298450 h 1993900"/>
              <a:gd name="connsiteX138" fmla="*/ 1905000 w 2038350"/>
              <a:gd name="connsiteY138" fmla="*/ 279400 h 1993900"/>
              <a:gd name="connsiteX139" fmla="*/ 1943100 w 2038350"/>
              <a:gd name="connsiteY139" fmla="*/ 254000 h 1993900"/>
              <a:gd name="connsiteX140" fmla="*/ 1955800 w 2038350"/>
              <a:gd name="connsiteY140" fmla="*/ 234950 h 1993900"/>
              <a:gd name="connsiteX141" fmla="*/ 1974850 w 2038350"/>
              <a:gd name="connsiteY141" fmla="*/ 222250 h 1993900"/>
              <a:gd name="connsiteX142" fmla="*/ 2000250 w 2038350"/>
              <a:gd name="connsiteY142" fmla="*/ 184150 h 1993900"/>
              <a:gd name="connsiteX143" fmla="*/ 2012950 w 2038350"/>
              <a:gd name="connsiteY143" fmla="*/ 165100 h 1993900"/>
              <a:gd name="connsiteX144" fmla="*/ 2025650 w 2038350"/>
              <a:gd name="connsiteY144" fmla="*/ 146050 h 1993900"/>
              <a:gd name="connsiteX145" fmla="*/ 2019300 w 2038350"/>
              <a:gd name="connsiteY145" fmla="*/ 107950 h 1993900"/>
              <a:gd name="connsiteX146" fmla="*/ 1987550 w 2038350"/>
              <a:gd name="connsiteY146" fmla="*/ 82550 h 1993900"/>
              <a:gd name="connsiteX147" fmla="*/ 1968500 w 2038350"/>
              <a:gd name="connsiteY147" fmla="*/ 69850 h 1993900"/>
              <a:gd name="connsiteX148" fmla="*/ 1898650 w 2038350"/>
              <a:gd name="connsiteY148" fmla="*/ 82550 h 1993900"/>
              <a:gd name="connsiteX149" fmla="*/ 1866900 w 2038350"/>
              <a:gd name="connsiteY149" fmla="*/ 76200 h 1993900"/>
              <a:gd name="connsiteX150" fmla="*/ 1854200 w 2038350"/>
              <a:gd name="connsiteY150" fmla="*/ 19050 h 1993900"/>
              <a:gd name="connsiteX151" fmla="*/ 1847850 w 2038350"/>
              <a:gd name="connsiteY151" fmla="*/ 0 h 1993900"/>
              <a:gd name="connsiteX152" fmla="*/ 1816100 w 2038350"/>
              <a:gd name="connsiteY152" fmla="*/ 6350 h 1993900"/>
              <a:gd name="connsiteX153" fmla="*/ 1758950 w 2038350"/>
              <a:gd name="connsiteY153" fmla="*/ 12700 h 1993900"/>
              <a:gd name="connsiteX154" fmla="*/ 1752600 w 2038350"/>
              <a:gd name="connsiteY154" fmla="*/ 38100 h 1993900"/>
              <a:gd name="connsiteX155" fmla="*/ 1695450 w 2038350"/>
              <a:gd name="connsiteY155" fmla="*/ 69850 h 1993900"/>
              <a:gd name="connsiteX156" fmla="*/ 1657350 w 2038350"/>
              <a:gd name="connsiteY156" fmla="*/ 95250 h 1993900"/>
              <a:gd name="connsiteX157" fmla="*/ 1638300 w 2038350"/>
              <a:gd name="connsiteY157" fmla="*/ 101600 h 1993900"/>
              <a:gd name="connsiteX158" fmla="*/ 1600200 w 2038350"/>
              <a:gd name="connsiteY158" fmla="*/ 127000 h 1993900"/>
              <a:gd name="connsiteX159" fmla="*/ 1435100 w 2038350"/>
              <a:gd name="connsiteY159" fmla="*/ 120650 h 1993900"/>
              <a:gd name="connsiteX160" fmla="*/ 1397000 w 2038350"/>
              <a:gd name="connsiteY160" fmla="*/ 95250 h 1993900"/>
              <a:gd name="connsiteX161" fmla="*/ 1403350 w 2038350"/>
              <a:gd name="connsiteY161" fmla="*/ 76200 h 1993900"/>
              <a:gd name="connsiteX162" fmla="*/ 1422400 w 2038350"/>
              <a:gd name="connsiteY162" fmla="*/ 69850 h 1993900"/>
              <a:gd name="connsiteX163" fmla="*/ 1377950 w 2038350"/>
              <a:gd name="connsiteY163" fmla="*/ 76200 h 1993900"/>
              <a:gd name="connsiteX164" fmla="*/ 1358900 w 2038350"/>
              <a:gd name="connsiteY164" fmla="*/ 95250 h 1993900"/>
              <a:gd name="connsiteX165" fmla="*/ 1346200 w 2038350"/>
              <a:gd name="connsiteY165" fmla="*/ 158750 h 1993900"/>
              <a:gd name="connsiteX166" fmla="*/ 1314450 w 2038350"/>
              <a:gd name="connsiteY166" fmla="*/ 190500 h 1993900"/>
              <a:gd name="connsiteX167" fmla="*/ 1263650 w 2038350"/>
              <a:gd name="connsiteY167" fmla="*/ 184150 h 1993900"/>
              <a:gd name="connsiteX168" fmla="*/ 1270000 w 2038350"/>
              <a:gd name="connsiteY168" fmla="*/ 146050 h 1993900"/>
              <a:gd name="connsiteX169" fmla="*/ 1263650 w 2038350"/>
              <a:gd name="connsiteY169" fmla="*/ 127000 h 1993900"/>
              <a:gd name="connsiteX170" fmla="*/ 1257300 w 2038350"/>
              <a:gd name="connsiteY170" fmla="*/ 101600 h 1993900"/>
              <a:gd name="connsiteX171" fmla="*/ 1238250 w 2038350"/>
              <a:gd name="connsiteY171" fmla="*/ 95250 h 1993900"/>
              <a:gd name="connsiteX172" fmla="*/ 1219200 w 2038350"/>
              <a:gd name="connsiteY172" fmla="*/ 101600 h 1993900"/>
              <a:gd name="connsiteX173" fmla="*/ 1200150 w 2038350"/>
              <a:gd name="connsiteY173" fmla="*/ 114300 h 1993900"/>
              <a:gd name="connsiteX174" fmla="*/ 1162050 w 2038350"/>
              <a:gd name="connsiteY174" fmla="*/ 127000 h 1993900"/>
              <a:gd name="connsiteX175" fmla="*/ 1130300 w 2038350"/>
              <a:gd name="connsiteY175" fmla="*/ 165100 h 1993900"/>
              <a:gd name="connsiteX176" fmla="*/ 1149350 w 2038350"/>
              <a:gd name="connsiteY176" fmla="*/ 203200 h 1993900"/>
              <a:gd name="connsiteX177" fmla="*/ 1155700 w 2038350"/>
              <a:gd name="connsiteY177" fmla="*/ 222250 h 1993900"/>
              <a:gd name="connsiteX178" fmla="*/ 1162050 w 2038350"/>
              <a:gd name="connsiteY178" fmla="*/ 273050 h 1993900"/>
              <a:gd name="connsiteX179" fmla="*/ 1143000 w 2038350"/>
              <a:gd name="connsiteY179" fmla="*/ 279400 h 1993900"/>
              <a:gd name="connsiteX180" fmla="*/ 1111250 w 2038350"/>
              <a:gd name="connsiteY180" fmla="*/ 304800 h 1993900"/>
              <a:gd name="connsiteX181" fmla="*/ 1104900 w 2038350"/>
              <a:gd name="connsiteY181" fmla="*/ 342900 h 1993900"/>
              <a:gd name="connsiteX182" fmla="*/ 1041400 w 2038350"/>
              <a:gd name="connsiteY182" fmla="*/ 330200 h 1993900"/>
              <a:gd name="connsiteX183" fmla="*/ 1022350 w 2038350"/>
              <a:gd name="connsiteY183" fmla="*/ 317500 h 1993900"/>
              <a:gd name="connsiteX184" fmla="*/ 1003300 w 2038350"/>
              <a:gd name="connsiteY184" fmla="*/ 330200 h 1993900"/>
              <a:gd name="connsiteX185" fmla="*/ 971550 w 2038350"/>
              <a:gd name="connsiteY185" fmla="*/ 368300 h 1993900"/>
              <a:gd name="connsiteX186" fmla="*/ 939800 w 2038350"/>
              <a:gd name="connsiteY186" fmla="*/ 361950 h 1993900"/>
              <a:gd name="connsiteX187" fmla="*/ 920750 w 2038350"/>
              <a:gd name="connsiteY187" fmla="*/ 349250 h 1993900"/>
              <a:gd name="connsiteX188" fmla="*/ 901700 w 2038350"/>
              <a:gd name="connsiteY188" fmla="*/ 355600 h 1993900"/>
              <a:gd name="connsiteX189" fmla="*/ 869950 w 2038350"/>
              <a:gd name="connsiteY189" fmla="*/ 469900 h 1993900"/>
              <a:gd name="connsiteX190" fmla="*/ 850900 w 2038350"/>
              <a:gd name="connsiteY190" fmla="*/ 476250 h 1993900"/>
              <a:gd name="connsiteX191" fmla="*/ 831850 w 2038350"/>
              <a:gd name="connsiteY191" fmla="*/ 469900 h 1993900"/>
              <a:gd name="connsiteX192" fmla="*/ 793750 w 2038350"/>
              <a:gd name="connsiteY192" fmla="*/ 431800 h 1993900"/>
              <a:gd name="connsiteX193" fmla="*/ 781050 w 2038350"/>
              <a:gd name="connsiteY193" fmla="*/ 381000 h 1993900"/>
              <a:gd name="connsiteX194" fmla="*/ 768350 w 2038350"/>
              <a:gd name="connsiteY194" fmla="*/ 361950 h 1993900"/>
              <a:gd name="connsiteX195" fmla="*/ 711200 w 2038350"/>
              <a:gd name="connsiteY195" fmla="*/ 336550 h 1993900"/>
              <a:gd name="connsiteX196" fmla="*/ 692150 w 2038350"/>
              <a:gd name="connsiteY196" fmla="*/ 323850 h 1993900"/>
              <a:gd name="connsiteX197" fmla="*/ 781050 w 2038350"/>
              <a:gd name="connsiteY197" fmla="*/ 298450 h 1993900"/>
              <a:gd name="connsiteX198" fmla="*/ 768350 w 2038350"/>
              <a:gd name="connsiteY198" fmla="*/ 279400 h 1993900"/>
              <a:gd name="connsiteX199" fmla="*/ 730250 w 2038350"/>
              <a:gd name="connsiteY199" fmla="*/ 234950 h 1993900"/>
              <a:gd name="connsiteX200" fmla="*/ 685800 w 2038350"/>
              <a:gd name="connsiteY200" fmla="*/ 215900 h 1993900"/>
              <a:gd name="connsiteX201" fmla="*/ 666750 w 2038350"/>
              <a:gd name="connsiteY201" fmla="*/ 203200 h 1993900"/>
              <a:gd name="connsiteX202" fmla="*/ 584200 w 2038350"/>
              <a:gd name="connsiteY202" fmla="*/ 209550 h 1993900"/>
              <a:gd name="connsiteX203" fmla="*/ 558800 w 2038350"/>
              <a:gd name="connsiteY203" fmla="*/ 279400 h 1993900"/>
              <a:gd name="connsiteX204" fmla="*/ 469900 w 2038350"/>
              <a:gd name="connsiteY204" fmla="*/ 285750 h 1993900"/>
              <a:gd name="connsiteX205" fmla="*/ 425450 w 2038350"/>
              <a:gd name="connsiteY205" fmla="*/ 298450 h 1993900"/>
              <a:gd name="connsiteX206" fmla="*/ 361950 w 2038350"/>
              <a:gd name="connsiteY206" fmla="*/ 292100 h 1993900"/>
              <a:gd name="connsiteX207" fmla="*/ 349250 w 2038350"/>
              <a:gd name="connsiteY207" fmla="*/ 273050 h 1993900"/>
              <a:gd name="connsiteX208" fmla="*/ 222250 w 2038350"/>
              <a:gd name="connsiteY208" fmla="*/ 266700 h 1993900"/>
              <a:gd name="connsiteX209" fmla="*/ 215900 w 2038350"/>
              <a:gd name="connsiteY209" fmla="*/ 285750 h 1993900"/>
              <a:gd name="connsiteX210" fmla="*/ 158750 w 2038350"/>
              <a:gd name="connsiteY210" fmla="*/ 266700 h 1993900"/>
              <a:gd name="connsiteX211" fmla="*/ 146050 w 2038350"/>
              <a:gd name="connsiteY211" fmla="*/ 285750 h 199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</a:cxnLst>
            <a:rect l="l" t="t" r="r" b="b"/>
            <a:pathLst>
              <a:path w="2038350" h="1993900">
                <a:moveTo>
                  <a:pt x="146050" y="285750"/>
                </a:moveTo>
                <a:cubicBezTo>
                  <a:pt x="144992" y="296333"/>
                  <a:pt x="148099" y="315864"/>
                  <a:pt x="152400" y="330200"/>
                </a:cubicBezTo>
                <a:cubicBezTo>
                  <a:pt x="154593" y="337510"/>
                  <a:pt x="163249" y="341846"/>
                  <a:pt x="165100" y="349250"/>
                </a:cubicBezTo>
                <a:cubicBezTo>
                  <a:pt x="169749" y="367845"/>
                  <a:pt x="164331" y="388604"/>
                  <a:pt x="171450" y="406400"/>
                </a:cubicBezTo>
                <a:cubicBezTo>
                  <a:pt x="173936" y="412615"/>
                  <a:pt x="184513" y="409757"/>
                  <a:pt x="190500" y="412750"/>
                </a:cubicBezTo>
                <a:cubicBezTo>
                  <a:pt x="197326" y="416163"/>
                  <a:pt x="203200" y="421217"/>
                  <a:pt x="209550" y="425450"/>
                </a:cubicBezTo>
                <a:cubicBezTo>
                  <a:pt x="214022" y="465697"/>
                  <a:pt x="212545" y="475651"/>
                  <a:pt x="222250" y="508000"/>
                </a:cubicBezTo>
                <a:cubicBezTo>
                  <a:pt x="226097" y="520822"/>
                  <a:pt x="234950" y="546100"/>
                  <a:pt x="234950" y="546100"/>
                </a:cubicBezTo>
                <a:cubicBezTo>
                  <a:pt x="228600" y="550333"/>
                  <a:pt x="222726" y="555387"/>
                  <a:pt x="215900" y="558800"/>
                </a:cubicBezTo>
                <a:cubicBezTo>
                  <a:pt x="209913" y="561793"/>
                  <a:pt x="201583" y="560417"/>
                  <a:pt x="196850" y="565150"/>
                </a:cubicBezTo>
                <a:cubicBezTo>
                  <a:pt x="183636" y="578364"/>
                  <a:pt x="185390" y="594420"/>
                  <a:pt x="177800" y="609600"/>
                </a:cubicBezTo>
                <a:cubicBezTo>
                  <a:pt x="174387" y="616426"/>
                  <a:pt x="168200" y="621676"/>
                  <a:pt x="165100" y="628650"/>
                </a:cubicBezTo>
                <a:cubicBezTo>
                  <a:pt x="155040" y="651286"/>
                  <a:pt x="156945" y="668555"/>
                  <a:pt x="139700" y="685800"/>
                </a:cubicBezTo>
                <a:cubicBezTo>
                  <a:pt x="124233" y="701267"/>
                  <a:pt x="115653" y="699021"/>
                  <a:pt x="95250" y="704850"/>
                </a:cubicBezTo>
                <a:cubicBezTo>
                  <a:pt x="50918" y="717516"/>
                  <a:pt x="107609" y="706713"/>
                  <a:pt x="31750" y="717550"/>
                </a:cubicBezTo>
                <a:cubicBezTo>
                  <a:pt x="27517" y="723900"/>
                  <a:pt x="20129" y="729045"/>
                  <a:pt x="19050" y="736600"/>
                </a:cubicBezTo>
                <a:cubicBezTo>
                  <a:pt x="17228" y="749352"/>
                  <a:pt x="29324" y="772274"/>
                  <a:pt x="38100" y="781050"/>
                </a:cubicBezTo>
                <a:cubicBezTo>
                  <a:pt x="43496" y="786446"/>
                  <a:pt x="50800" y="789517"/>
                  <a:pt x="57150" y="793750"/>
                </a:cubicBezTo>
                <a:cubicBezTo>
                  <a:pt x="59267" y="802217"/>
                  <a:pt x="60062" y="811128"/>
                  <a:pt x="63500" y="819150"/>
                </a:cubicBezTo>
                <a:cubicBezTo>
                  <a:pt x="73291" y="841996"/>
                  <a:pt x="93147" y="846673"/>
                  <a:pt x="50800" y="825500"/>
                </a:cubicBezTo>
                <a:cubicBezTo>
                  <a:pt x="46567" y="819150"/>
                  <a:pt x="41513" y="813276"/>
                  <a:pt x="38100" y="806450"/>
                </a:cubicBezTo>
                <a:cubicBezTo>
                  <a:pt x="35107" y="800463"/>
                  <a:pt x="32227" y="780724"/>
                  <a:pt x="31750" y="787400"/>
                </a:cubicBezTo>
                <a:cubicBezTo>
                  <a:pt x="16920" y="995022"/>
                  <a:pt x="90181" y="968055"/>
                  <a:pt x="0" y="990600"/>
                </a:cubicBezTo>
                <a:cubicBezTo>
                  <a:pt x="31610" y="1085429"/>
                  <a:pt x="-7547" y="956820"/>
                  <a:pt x="19050" y="1143000"/>
                </a:cubicBezTo>
                <a:cubicBezTo>
                  <a:pt x="20129" y="1150555"/>
                  <a:pt x="27964" y="1155424"/>
                  <a:pt x="31750" y="1162050"/>
                </a:cubicBezTo>
                <a:cubicBezTo>
                  <a:pt x="36446" y="1170269"/>
                  <a:pt x="40217" y="1178983"/>
                  <a:pt x="44450" y="1187450"/>
                </a:cubicBezTo>
                <a:cubicBezTo>
                  <a:pt x="42333" y="1195917"/>
                  <a:pt x="43552" y="1206035"/>
                  <a:pt x="38100" y="1212850"/>
                </a:cubicBezTo>
                <a:cubicBezTo>
                  <a:pt x="33919" y="1218077"/>
                  <a:pt x="24277" y="1215019"/>
                  <a:pt x="19050" y="1219200"/>
                </a:cubicBezTo>
                <a:cubicBezTo>
                  <a:pt x="13091" y="1223968"/>
                  <a:pt x="10583" y="1231900"/>
                  <a:pt x="6350" y="1238250"/>
                </a:cubicBezTo>
                <a:cubicBezTo>
                  <a:pt x="8467" y="1244600"/>
                  <a:pt x="7967" y="1252567"/>
                  <a:pt x="12700" y="1257300"/>
                </a:cubicBezTo>
                <a:cubicBezTo>
                  <a:pt x="43800" y="1288400"/>
                  <a:pt x="50686" y="1281407"/>
                  <a:pt x="88900" y="1289050"/>
                </a:cubicBezTo>
                <a:cubicBezTo>
                  <a:pt x="108834" y="1293037"/>
                  <a:pt x="115194" y="1295698"/>
                  <a:pt x="133350" y="1301750"/>
                </a:cubicBezTo>
                <a:cubicBezTo>
                  <a:pt x="135467" y="1308100"/>
                  <a:pt x="138298" y="1314255"/>
                  <a:pt x="139700" y="1320800"/>
                </a:cubicBezTo>
                <a:cubicBezTo>
                  <a:pt x="144659" y="1343940"/>
                  <a:pt x="143078" y="1368898"/>
                  <a:pt x="152400" y="1390650"/>
                </a:cubicBezTo>
                <a:cubicBezTo>
                  <a:pt x="156569" y="1400378"/>
                  <a:pt x="177800" y="1409700"/>
                  <a:pt x="177800" y="1409700"/>
                </a:cubicBezTo>
                <a:cubicBezTo>
                  <a:pt x="167331" y="1441106"/>
                  <a:pt x="171598" y="1416941"/>
                  <a:pt x="177800" y="1454150"/>
                </a:cubicBezTo>
                <a:cubicBezTo>
                  <a:pt x="189767" y="1525952"/>
                  <a:pt x="176876" y="1483128"/>
                  <a:pt x="190500" y="1524000"/>
                </a:cubicBezTo>
                <a:cubicBezTo>
                  <a:pt x="188383" y="1532467"/>
                  <a:pt x="189602" y="1542585"/>
                  <a:pt x="184150" y="1549400"/>
                </a:cubicBezTo>
                <a:cubicBezTo>
                  <a:pt x="179969" y="1554627"/>
                  <a:pt x="166723" y="1549256"/>
                  <a:pt x="165100" y="1555750"/>
                </a:cubicBezTo>
                <a:cubicBezTo>
                  <a:pt x="162076" y="1567845"/>
                  <a:pt x="191407" y="1583871"/>
                  <a:pt x="196850" y="1587500"/>
                </a:cubicBezTo>
                <a:cubicBezTo>
                  <a:pt x="208221" y="1621613"/>
                  <a:pt x="209288" y="1616154"/>
                  <a:pt x="196850" y="1670050"/>
                </a:cubicBezTo>
                <a:cubicBezTo>
                  <a:pt x="195134" y="1677486"/>
                  <a:pt x="187563" y="1682274"/>
                  <a:pt x="184150" y="1689100"/>
                </a:cubicBezTo>
                <a:cubicBezTo>
                  <a:pt x="181157" y="1695087"/>
                  <a:pt x="179917" y="1701800"/>
                  <a:pt x="177800" y="1708150"/>
                </a:cubicBezTo>
                <a:cubicBezTo>
                  <a:pt x="175683" y="1727200"/>
                  <a:pt x="167691" y="1746505"/>
                  <a:pt x="171450" y="1765300"/>
                </a:cubicBezTo>
                <a:cubicBezTo>
                  <a:pt x="172763" y="1771864"/>
                  <a:pt x="183826" y="1772163"/>
                  <a:pt x="190500" y="1771650"/>
                </a:cubicBezTo>
                <a:cubicBezTo>
                  <a:pt x="212022" y="1769994"/>
                  <a:pt x="232967" y="1763804"/>
                  <a:pt x="254000" y="1758950"/>
                </a:cubicBezTo>
                <a:cubicBezTo>
                  <a:pt x="260522" y="1757445"/>
                  <a:pt x="267063" y="1755593"/>
                  <a:pt x="273050" y="1752600"/>
                </a:cubicBezTo>
                <a:cubicBezTo>
                  <a:pt x="279876" y="1749187"/>
                  <a:pt x="285750" y="1744133"/>
                  <a:pt x="292100" y="1739900"/>
                </a:cubicBezTo>
                <a:cubicBezTo>
                  <a:pt x="306917" y="1742017"/>
                  <a:pt x="321583" y="1746250"/>
                  <a:pt x="336550" y="1746250"/>
                </a:cubicBezTo>
                <a:cubicBezTo>
                  <a:pt x="362981" y="1746250"/>
                  <a:pt x="360261" y="1737569"/>
                  <a:pt x="381000" y="1727200"/>
                </a:cubicBezTo>
                <a:cubicBezTo>
                  <a:pt x="433580" y="1700910"/>
                  <a:pt x="364505" y="1744546"/>
                  <a:pt x="419100" y="1708150"/>
                </a:cubicBezTo>
                <a:cubicBezTo>
                  <a:pt x="421217" y="1695450"/>
                  <a:pt x="419692" y="1681566"/>
                  <a:pt x="425450" y="1670050"/>
                </a:cubicBezTo>
                <a:cubicBezTo>
                  <a:pt x="432717" y="1655516"/>
                  <a:pt x="466380" y="1652974"/>
                  <a:pt x="476250" y="1651000"/>
                </a:cubicBezTo>
                <a:cubicBezTo>
                  <a:pt x="482600" y="1644650"/>
                  <a:pt x="486665" y="1634417"/>
                  <a:pt x="495300" y="1631950"/>
                </a:cubicBezTo>
                <a:cubicBezTo>
                  <a:pt x="515199" y="1626265"/>
                  <a:pt x="529154" y="1646754"/>
                  <a:pt x="539750" y="1657350"/>
                </a:cubicBezTo>
                <a:cubicBezTo>
                  <a:pt x="550174" y="1688623"/>
                  <a:pt x="538637" y="1667006"/>
                  <a:pt x="565150" y="1689100"/>
                </a:cubicBezTo>
                <a:cubicBezTo>
                  <a:pt x="572049" y="1694849"/>
                  <a:pt x="575760" y="1705081"/>
                  <a:pt x="584200" y="1708150"/>
                </a:cubicBezTo>
                <a:cubicBezTo>
                  <a:pt x="600238" y="1713982"/>
                  <a:pt x="618067" y="1712383"/>
                  <a:pt x="635000" y="1714500"/>
                </a:cubicBezTo>
                <a:cubicBezTo>
                  <a:pt x="641350" y="1716617"/>
                  <a:pt x="649317" y="1716117"/>
                  <a:pt x="654050" y="1720850"/>
                </a:cubicBezTo>
                <a:cubicBezTo>
                  <a:pt x="669824" y="1736624"/>
                  <a:pt x="656119" y="1746321"/>
                  <a:pt x="647700" y="1758950"/>
                </a:cubicBezTo>
                <a:lnTo>
                  <a:pt x="673100" y="1835150"/>
                </a:lnTo>
                <a:lnTo>
                  <a:pt x="679450" y="1854200"/>
                </a:lnTo>
                <a:cubicBezTo>
                  <a:pt x="681567" y="1860550"/>
                  <a:pt x="682087" y="1867681"/>
                  <a:pt x="685800" y="1873250"/>
                </a:cubicBezTo>
                <a:lnTo>
                  <a:pt x="711200" y="1911350"/>
                </a:lnTo>
                <a:cubicBezTo>
                  <a:pt x="715433" y="1917700"/>
                  <a:pt x="716288" y="1929856"/>
                  <a:pt x="723900" y="1930400"/>
                </a:cubicBezTo>
                <a:lnTo>
                  <a:pt x="812800" y="1936750"/>
                </a:lnTo>
                <a:cubicBezTo>
                  <a:pt x="819150" y="1938867"/>
                  <a:pt x="825863" y="1940107"/>
                  <a:pt x="831850" y="1943100"/>
                </a:cubicBezTo>
                <a:cubicBezTo>
                  <a:pt x="838676" y="1946513"/>
                  <a:pt x="843496" y="1953949"/>
                  <a:pt x="850900" y="1955800"/>
                </a:cubicBezTo>
                <a:cubicBezTo>
                  <a:pt x="869495" y="1960449"/>
                  <a:pt x="889000" y="1960033"/>
                  <a:pt x="908050" y="1962150"/>
                </a:cubicBezTo>
                <a:cubicBezTo>
                  <a:pt x="916517" y="1964267"/>
                  <a:pt x="924842" y="1967065"/>
                  <a:pt x="933450" y="1968500"/>
                </a:cubicBezTo>
                <a:cubicBezTo>
                  <a:pt x="953150" y="1971783"/>
                  <a:pt x="982864" y="1970982"/>
                  <a:pt x="1003300" y="1981200"/>
                </a:cubicBezTo>
                <a:cubicBezTo>
                  <a:pt x="1010126" y="1984613"/>
                  <a:pt x="1016000" y="1989667"/>
                  <a:pt x="1022350" y="1993900"/>
                </a:cubicBezTo>
                <a:cubicBezTo>
                  <a:pt x="1038443" y="1992559"/>
                  <a:pt x="1141046" y="1984431"/>
                  <a:pt x="1162050" y="1981200"/>
                </a:cubicBezTo>
                <a:cubicBezTo>
                  <a:pt x="1168666" y="1980182"/>
                  <a:pt x="1174474" y="1975797"/>
                  <a:pt x="1181100" y="1974850"/>
                </a:cubicBezTo>
                <a:cubicBezTo>
                  <a:pt x="1204244" y="1971544"/>
                  <a:pt x="1227667" y="1970617"/>
                  <a:pt x="1250950" y="1968500"/>
                </a:cubicBezTo>
                <a:cubicBezTo>
                  <a:pt x="1253067" y="1957917"/>
                  <a:pt x="1249668" y="1944382"/>
                  <a:pt x="1257300" y="1936750"/>
                </a:cubicBezTo>
                <a:cubicBezTo>
                  <a:pt x="1264932" y="1929118"/>
                  <a:pt x="1278944" y="1934190"/>
                  <a:pt x="1289050" y="1930400"/>
                </a:cubicBezTo>
                <a:cubicBezTo>
                  <a:pt x="1296196" y="1927720"/>
                  <a:pt x="1301750" y="1921933"/>
                  <a:pt x="1308100" y="1917700"/>
                </a:cubicBezTo>
                <a:cubicBezTo>
                  <a:pt x="1343719" y="1864272"/>
                  <a:pt x="1295438" y="1946102"/>
                  <a:pt x="1314450" y="1860550"/>
                </a:cubicBezTo>
                <a:cubicBezTo>
                  <a:pt x="1318255" y="1843426"/>
                  <a:pt x="1339871" y="1839376"/>
                  <a:pt x="1352550" y="1835150"/>
                </a:cubicBezTo>
                <a:cubicBezTo>
                  <a:pt x="1350433" y="1828800"/>
                  <a:pt x="1350381" y="1821327"/>
                  <a:pt x="1346200" y="1816100"/>
                </a:cubicBezTo>
                <a:cubicBezTo>
                  <a:pt x="1337248" y="1804909"/>
                  <a:pt x="1320649" y="1801233"/>
                  <a:pt x="1308100" y="1797050"/>
                </a:cubicBezTo>
                <a:cubicBezTo>
                  <a:pt x="1305983" y="1790700"/>
                  <a:pt x="1301750" y="1784693"/>
                  <a:pt x="1301750" y="1778000"/>
                </a:cubicBezTo>
                <a:cubicBezTo>
                  <a:pt x="1301750" y="1770027"/>
                  <a:pt x="1311456" y="1742533"/>
                  <a:pt x="1314450" y="1733550"/>
                </a:cubicBezTo>
                <a:cubicBezTo>
                  <a:pt x="1312333" y="1714500"/>
                  <a:pt x="1311251" y="1695306"/>
                  <a:pt x="1308100" y="1676400"/>
                </a:cubicBezTo>
                <a:cubicBezTo>
                  <a:pt x="1307000" y="1669798"/>
                  <a:pt x="1299633" y="1663700"/>
                  <a:pt x="1301750" y="1657350"/>
                </a:cubicBezTo>
                <a:cubicBezTo>
                  <a:pt x="1306577" y="1642870"/>
                  <a:pt x="1318683" y="1631950"/>
                  <a:pt x="1327150" y="1619250"/>
                </a:cubicBezTo>
                <a:cubicBezTo>
                  <a:pt x="1331383" y="1612900"/>
                  <a:pt x="1337437" y="1607440"/>
                  <a:pt x="1339850" y="1600200"/>
                </a:cubicBezTo>
                <a:cubicBezTo>
                  <a:pt x="1344083" y="1587500"/>
                  <a:pt x="1339850" y="1566333"/>
                  <a:pt x="1352550" y="1562100"/>
                </a:cubicBezTo>
                <a:lnTo>
                  <a:pt x="1390650" y="1549400"/>
                </a:lnTo>
                <a:cubicBezTo>
                  <a:pt x="1397000" y="1547283"/>
                  <a:pt x="1404131" y="1546763"/>
                  <a:pt x="1409700" y="1543050"/>
                </a:cubicBezTo>
                <a:cubicBezTo>
                  <a:pt x="1434319" y="1526637"/>
                  <a:pt x="1421510" y="1532763"/>
                  <a:pt x="1447800" y="1524000"/>
                </a:cubicBezTo>
                <a:cubicBezTo>
                  <a:pt x="1459147" y="1489959"/>
                  <a:pt x="1445032" y="1513925"/>
                  <a:pt x="1485900" y="1498600"/>
                </a:cubicBezTo>
                <a:cubicBezTo>
                  <a:pt x="1504679" y="1491558"/>
                  <a:pt x="1508665" y="1478777"/>
                  <a:pt x="1524000" y="1466850"/>
                </a:cubicBezTo>
                <a:cubicBezTo>
                  <a:pt x="1536048" y="1457479"/>
                  <a:pt x="1551307" y="1452243"/>
                  <a:pt x="1562100" y="1441450"/>
                </a:cubicBezTo>
                <a:cubicBezTo>
                  <a:pt x="1568450" y="1435100"/>
                  <a:pt x="1581150" y="1431380"/>
                  <a:pt x="1581150" y="1422400"/>
                </a:cubicBezTo>
                <a:cubicBezTo>
                  <a:pt x="1581150" y="1414768"/>
                  <a:pt x="1568450" y="1430867"/>
                  <a:pt x="1562100" y="1435100"/>
                </a:cubicBezTo>
                <a:cubicBezTo>
                  <a:pt x="1553633" y="1432983"/>
                  <a:pt x="1540311" y="1436695"/>
                  <a:pt x="1536700" y="1428750"/>
                </a:cubicBezTo>
                <a:cubicBezTo>
                  <a:pt x="1493425" y="1333546"/>
                  <a:pt x="1561024" y="1385700"/>
                  <a:pt x="1511300" y="1352550"/>
                </a:cubicBezTo>
                <a:cubicBezTo>
                  <a:pt x="1504879" y="1342918"/>
                  <a:pt x="1492250" y="1327595"/>
                  <a:pt x="1492250" y="1314450"/>
                </a:cubicBezTo>
                <a:cubicBezTo>
                  <a:pt x="1492250" y="1307757"/>
                  <a:pt x="1493373" y="1299581"/>
                  <a:pt x="1498600" y="1295400"/>
                </a:cubicBezTo>
                <a:cubicBezTo>
                  <a:pt x="1505415" y="1289948"/>
                  <a:pt x="1515533" y="1291167"/>
                  <a:pt x="1524000" y="1289050"/>
                </a:cubicBezTo>
                <a:cubicBezTo>
                  <a:pt x="1528233" y="1276350"/>
                  <a:pt x="1535222" y="1264255"/>
                  <a:pt x="1536700" y="1250950"/>
                </a:cubicBezTo>
                <a:cubicBezTo>
                  <a:pt x="1540230" y="1219177"/>
                  <a:pt x="1533876" y="1196624"/>
                  <a:pt x="1555750" y="1174750"/>
                </a:cubicBezTo>
                <a:cubicBezTo>
                  <a:pt x="1561146" y="1169354"/>
                  <a:pt x="1568450" y="1166283"/>
                  <a:pt x="1574800" y="1162050"/>
                </a:cubicBezTo>
                <a:cubicBezTo>
                  <a:pt x="1576917" y="1153583"/>
                  <a:pt x="1578752" y="1145041"/>
                  <a:pt x="1581150" y="1136650"/>
                </a:cubicBezTo>
                <a:cubicBezTo>
                  <a:pt x="1582989" y="1130214"/>
                  <a:pt x="1581285" y="1120086"/>
                  <a:pt x="1587500" y="1117600"/>
                </a:cubicBezTo>
                <a:cubicBezTo>
                  <a:pt x="1595603" y="1114359"/>
                  <a:pt x="1604541" y="1121442"/>
                  <a:pt x="1612900" y="1123950"/>
                </a:cubicBezTo>
                <a:cubicBezTo>
                  <a:pt x="1625722" y="1127797"/>
                  <a:pt x="1638300" y="1132417"/>
                  <a:pt x="1651000" y="1136650"/>
                </a:cubicBezTo>
                <a:lnTo>
                  <a:pt x="1670050" y="1143000"/>
                </a:lnTo>
                <a:cubicBezTo>
                  <a:pt x="1687973" y="1089230"/>
                  <a:pt x="1657992" y="1159666"/>
                  <a:pt x="1758950" y="1117600"/>
                </a:cubicBezTo>
                <a:cubicBezTo>
                  <a:pt x="1761284" y="1116628"/>
                  <a:pt x="1747455" y="1076764"/>
                  <a:pt x="1746250" y="1073150"/>
                </a:cubicBezTo>
                <a:cubicBezTo>
                  <a:pt x="1748367" y="1056217"/>
                  <a:pt x="1756302" y="1039009"/>
                  <a:pt x="1752600" y="1022350"/>
                </a:cubicBezTo>
                <a:cubicBezTo>
                  <a:pt x="1751148" y="1015816"/>
                  <a:pt x="1738777" y="1020181"/>
                  <a:pt x="1733550" y="1016000"/>
                </a:cubicBezTo>
                <a:cubicBezTo>
                  <a:pt x="1727591" y="1011232"/>
                  <a:pt x="1725083" y="1003300"/>
                  <a:pt x="1720850" y="996950"/>
                </a:cubicBezTo>
                <a:cubicBezTo>
                  <a:pt x="1722967" y="963083"/>
                  <a:pt x="1719428" y="928381"/>
                  <a:pt x="1727200" y="895350"/>
                </a:cubicBezTo>
                <a:cubicBezTo>
                  <a:pt x="1728733" y="888834"/>
                  <a:pt x="1741517" y="893733"/>
                  <a:pt x="1746250" y="889000"/>
                </a:cubicBezTo>
                <a:cubicBezTo>
                  <a:pt x="1757043" y="878207"/>
                  <a:pt x="1766823" y="865380"/>
                  <a:pt x="1771650" y="850900"/>
                </a:cubicBezTo>
                <a:cubicBezTo>
                  <a:pt x="1775883" y="838200"/>
                  <a:pt x="1774884" y="822266"/>
                  <a:pt x="1784350" y="812800"/>
                </a:cubicBezTo>
                <a:lnTo>
                  <a:pt x="1803400" y="793750"/>
                </a:lnTo>
                <a:cubicBezTo>
                  <a:pt x="1806207" y="785330"/>
                  <a:pt x="1810972" y="758038"/>
                  <a:pt x="1828800" y="762000"/>
                </a:cubicBezTo>
                <a:cubicBezTo>
                  <a:pt x="1843700" y="765311"/>
                  <a:pt x="1866900" y="787400"/>
                  <a:pt x="1866900" y="787400"/>
                </a:cubicBezTo>
                <a:cubicBezTo>
                  <a:pt x="1873250" y="785283"/>
                  <a:pt x="1880381" y="784763"/>
                  <a:pt x="1885950" y="781050"/>
                </a:cubicBezTo>
                <a:cubicBezTo>
                  <a:pt x="1933131" y="749596"/>
                  <a:pt x="1884720" y="776237"/>
                  <a:pt x="1911350" y="742950"/>
                </a:cubicBezTo>
                <a:cubicBezTo>
                  <a:pt x="1916118" y="736991"/>
                  <a:pt x="1924050" y="734483"/>
                  <a:pt x="1930400" y="730250"/>
                </a:cubicBezTo>
                <a:cubicBezTo>
                  <a:pt x="1932517" y="719667"/>
                  <a:pt x="1936750" y="709293"/>
                  <a:pt x="1936750" y="698500"/>
                </a:cubicBezTo>
                <a:cubicBezTo>
                  <a:pt x="1936750" y="685355"/>
                  <a:pt x="1924121" y="670032"/>
                  <a:pt x="1917700" y="660400"/>
                </a:cubicBezTo>
                <a:cubicBezTo>
                  <a:pt x="1919817" y="651933"/>
                  <a:pt x="1923354" y="643699"/>
                  <a:pt x="1924050" y="635000"/>
                </a:cubicBezTo>
                <a:cubicBezTo>
                  <a:pt x="1927599" y="590641"/>
                  <a:pt x="1923084" y="545545"/>
                  <a:pt x="1930400" y="501650"/>
                </a:cubicBezTo>
                <a:cubicBezTo>
                  <a:pt x="1931876" y="492792"/>
                  <a:pt x="1943100" y="488950"/>
                  <a:pt x="1949450" y="482600"/>
                </a:cubicBezTo>
                <a:cubicBezTo>
                  <a:pt x="1964459" y="437574"/>
                  <a:pt x="1943001" y="482633"/>
                  <a:pt x="2019300" y="457200"/>
                </a:cubicBezTo>
                <a:cubicBezTo>
                  <a:pt x="2028532" y="454123"/>
                  <a:pt x="2035884" y="426497"/>
                  <a:pt x="2038350" y="419100"/>
                </a:cubicBezTo>
                <a:cubicBezTo>
                  <a:pt x="2034117" y="406400"/>
                  <a:pt x="2028897" y="393987"/>
                  <a:pt x="2025650" y="381000"/>
                </a:cubicBezTo>
                <a:cubicBezTo>
                  <a:pt x="2023533" y="372533"/>
                  <a:pt x="2024141" y="362862"/>
                  <a:pt x="2019300" y="355600"/>
                </a:cubicBezTo>
                <a:cubicBezTo>
                  <a:pt x="2012266" y="345049"/>
                  <a:pt x="1992067" y="340172"/>
                  <a:pt x="1981200" y="336550"/>
                </a:cubicBezTo>
                <a:cubicBezTo>
                  <a:pt x="1974850" y="330200"/>
                  <a:pt x="1970182" y="321516"/>
                  <a:pt x="1962150" y="317500"/>
                </a:cubicBezTo>
                <a:cubicBezTo>
                  <a:pt x="1952497" y="312673"/>
                  <a:pt x="1940506" y="314940"/>
                  <a:pt x="1930400" y="311150"/>
                </a:cubicBezTo>
                <a:cubicBezTo>
                  <a:pt x="1923254" y="308470"/>
                  <a:pt x="1917700" y="302683"/>
                  <a:pt x="1911350" y="298450"/>
                </a:cubicBezTo>
                <a:cubicBezTo>
                  <a:pt x="1909233" y="292100"/>
                  <a:pt x="1901109" y="284847"/>
                  <a:pt x="1905000" y="279400"/>
                </a:cubicBezTo>
                <a:cubicBezTo>
                  <a:pt x="1913872" y="266980"/>
                  <a:pt x="1943100" y="254000"/>
                  <a:pt x="1943100" y="254000"/>
                </a:cubicBezTo>
                <a:cubicBezTo>
                  <a:pt x="1947333" y="247650"/>
                  <a:pt x="1950404" y="240346"/>
                  <a:pt x="1955800" y="234950"/>
                </a:cubicBezTo>
                <a:cubicBezTo>
                  <a:pt x="1961196" y="229554"/>
                  <a:pt x="1969824" y="227993"/>
                  <a:pt x="1974850" y="222250"/>
                </a:cubicBezTo>
                <a:cubicBezTo>
                  <a:pt x="1984901" y="210763"/>
                  <a:pt x="1991783" y="196850"/>
                  <a:pt x="2000250" y="184150"/>
                </a:cubicBezTo>
                <a:lnTo>
                  <a:pt x="2012950" y="165100"/>
                </a:lnTo>
                <a:lnTo>
                  <a:pt x="2025650" y="146050"/>
                </a:lnTo>
                <a:cubicBezTo>
                  <a:pt x="2023533" y="133350"/>
                  <a:pt x="2023371" y="120164"/>
                  <a:pt x="2019300" y="107950"/>
                </a:cubicBezTo>
                <a:cubicBezTo>
                  <a:pt x="2010736" y="82259"/>
                  <a:pt x="2006956" y="92253"/>
                  <a:pt x="1987550" y="82550"/>
                </a:cubicBezTo>
                <a:cubicBezTo>
                  <a:pt x="1980724" y="79137"/>
                  <a:pt x="1974850" y="74083"/>
                  <a:pt x="1968500" y="69850"/>
                </a:cubicBezTo>
                <a:cubicBezTo>
                  <a:pt x="1941710" y="78780"/>
                  <a:pt x="1934551" y="82550"/>
                  <a:pt x="1898650" y="82550"/>
                </a:cubicBezTo>
                <a:cubicBezTo>
                  <a:pt x="1887857" y="82550"/>
                  <a:pt x="1877483" y="78317"/>
                  <a:pt x="1866900" y="76200"/>
                </a:cubicBezTo>
                <a:cubicBezTo>
                  <a:pt x="1852605" y="33316"/>
                  <a:pt x="1869101" y="86104"/>
                  <a:pt x="1854200" y="19050"/>
                </a:cubicBezTo>
                <a:cubicBezTo>
                  <a:pt x="1852748" y="12516"/>
                  <a:pt x="1849967" y="6350"/>
                  <a:pt x="1847850" y="0"/>
                </a:cubicBezTo>
                <a:cubicBezTo>
                  <a:pt x="1837267" y="2117"/>
                  <a:pt x="1826784" y="4824"/>
                  <a:pt x="1816100" y="6350"/>
                </a:cubicBezTo>
                <a:cubicBezTo>
                  <a:pt x="1797125" y="9061"/>
                  <a:pt x="1776094" y="4128"/>
                  <a:pt x="1758950" y="12700"/>
                </a:cubicBezTo>
                <a:cubicBezTo>
                  <a:pt x="1751144" y="16603"/>
                  <a:pt x="1756930" y="30523"/>
                  <a:pt x="1752600" y="38100"/>
                </a:cubicBezTo>
                <a:cubicBezTo>
                  <a:pt x="1734203" y="70294"/>
                  <a:pt x="1726984" y="48827"/>
                  <a:pt x="1695450" y="69850"/>
                </a:cubicBezTo>
                <a:cubicBezTo>
                  <a:pt x="1682750" y="78317"/>
                  <a:pt x="1671830" y="90423"/>
                  <a:pt x="1657350" y="95250"/>
                </a:cubicBezTo>
                <a:cubicBezTo>
                  <a:pt x="1651000" y="97367"/>
                  <a:pt x="1644151" y="98349"/>
                  <a:pt x="1638300" y="101600"/>
                </a:cubicBezTo>
                <a:cubicBezTo>
                  <a:pt x="1624957" y="109013"/>
                  <a:pt x="1600200" y="127000"/>
                  <a:pt x="1600200" y="127000"/>
                </a:cubicBezTo>
                <a:cubicBezTo>
                  <a:pt x="1545167" y="124883"/>
                  <a:pt x="1489514" y="129152"/>
                  <a:pt x="1435100" y="120650"/>
                </a:cubicBezTo>
                <a:cubicBezTo>
                  <a:pt x="1420019" y="118294"/>
                  <a:pt x="1397000" y="95250"/>
                  <a:pt x="1397000" y="95250"/>
                </a:cubicBezTo>
                <a:cubicBezTo>
                  <a:pt x="1399117" y="88900"/>
                  <a:pt x="1398617" y="80933"/>
                  <a:pt x="1403350" y="76200"/>
                </a:cubicBezTo>
                <a:cubicBezTo>
                  <a:pt x="1408083" y="71467"/>
                  <a:pt x="1429093" y="69850"/>
                  <a:pt x="1422400" y="69850"/>
                </a:cubicBezTo>
                <a:cubicBezTo>
                  <a:pt x="1407433" y="69850"/>
                  <a:pt x="1392767" y="74083"/>
                  <a:pt x="1377950" y="76200"/>
                </a:cubicBezTo>
                <a:cubicBezTo>
                  <a:pt x="1371600" y="82550"/>
                  <a:pt x="1363881" y="87778"/>
                  <a:pt x="1358900" y="95250"/>
                </a:cubicBezTo>
                <a:cubicBezTo>
                  <a:pt x="1350359" y="108062"/>
                  <a:pt x="1347813" y="153372"/>
                  <a:pt x="1346200" y="158750"/>
                </a:cubicBezTo>
                <a:cubicBezTo>
                  <a:pt x="1340908" y="176389"/>
                  <a:pt x="1328208" y="181328"/>
                  <a:pt x="1314450" y="190500"/>
                </a:cubicBezTo>
                <a:cubicBezTo>
                  <a:pt x="1297517" y="188383"/>
                  <a:pt x="1275717" y="196217"/>
                  <a:pt x="1263650" y="184150"/>
                </a:cubicBezTo>
                <a:cubicBezTo>
                  <a:pt x="1254546" y="175046"/>
                  <a:pt x="1270000" y="158925"/>
                  <a:pt x="1270000" y="146050"/>
                </a:cubicBezTo>
                <a:cubicBezTo>
                  <a:pt x="1270000" y="139357"/>
                  <a:pt x="1265489" y="133436"/>
                  <a:pt x="1263650" y="127000"/>
                </a:cubicBezTo>
                <a:cubicBezTo>
                  <a:pt x="1261252" y="118609"/>
                  <a:pt x="1262752" y="108415"/>
                  <a:pt x="1257300" y="101600"/>
                </a:cubicBezTo>
                <a:cubicBezTo>
                  <a:pt x="1253119" y="96373"/>
                  <a:pt x="1244600" y="97367"/>
                  <a:pt x="1238250" y="95250"/>
                </a:cubicBezTo>
                <a:cubicBezTo>
                  <a:pt x="1231900" y="97367"/>
                  <a:pt x="1225187" y="98607"/>
                  <a:pt x="1219200" y="101600"/>
                </a:cubicBezTo>
                <a:cubicBezTo>
                  <a:pt x="1212374" y="105013"/>
                  <a:pt x="1207124" y="111200"/>
                  <a:pt x="1200150" y="114300"/>
                </a:cubicBezTo>
                <a:cubicBezTo>
                  <a:pt x="1187917" y="119737"/>
                  <a:pt x="1162050" y="127000"/>
                  <a:pt x="1162050" y="127000"/>
                </a:cubicBezTo>
                <a:cubicBezTo>
                  <a:pt x="1156329" y="132721"/>
                  <a:pt x="1132068" y="154491"/>
                  <a:pt x="1130300" y="165100"/>
                </a:cubicBezTo>
                <a:cubicBezTo>
                  <a:pt x="1128305" y="177071"/>
                  <a:pt x="1145204" y="194907"/>
                  <a:pt x="1149350" y="203200"/>
                </a:cubicBezTo>
                <a:cubicBezTo>
                  <a:pt x="1152343" y="209187"/>
                  <a:pt x="1153583" y="215900"/>
                  <a:pt x="1155700" y="222250"/>
                </a:cubicBezTo>
                <a:cubicBezTo>
                  <a:pt x="1157817" y="239183"/>
                  <a:pt x="1165752" y="256391"/>
                  <a:pt x="1162050" y="273050"/>
                </a:cubicBezTo>
                <a:cubicBezTo>
                  <a:pt x="1160598" y="279584"/>
                  <a:pt x="1148227" y="275219"/>
                  <a:pt x="1143000" y="279400"/>
                </a:cubicBezTo>
                <a:cubicBezTo>
                  <a:pt x="1101968" y="312226"/>
                  <a:pt x="1159133" y="288839"/>
                  <a:pt x="1111250" y="304800"/>
                </a:cubicBezTo>
                <a:cubicBezTo>
                  <a:pt x="1109133" y="317500"/>
                  <a:pt x="1115377" y="335416"/>
                  <a:pt x="1104900" y="342900"/>
                </a:cubicBezTo>
                <a:cubicBezTo>
                  <a:pt x="1100863" y="345783"/>
                  <a:pt x="1050366" y="332442"/>
                  <a:pt x="1041400" y="330200"/>
                </a:cubicBezTo>
                <a:cubicBezTo>
                  <a:pt x="1035050" y="325967"/>
                  <a:pt x="1029982" y="317500"/>
                  <a:pt x="1022350" y="317500"/>
                </a:cubicBezTo>
                <a:cubicBezTo>
                  <a:pt x="1014718" y="317500"/>
                  <a:pt x="1009163" y="325314"/>
                  <a:pt x="1003300" y="330200"/>
                </a:cubicBezTo>
                <a:cubicBezTo>
                  <a:pt x="984965" y="345479"/>
                  <a:pt x="984037" y="349569"/>
                  <a:pt x="971550" y="368300"/>
                </a:cubicBezTo>
                <a:cubicBezTo>
                  <a:pt x="960967" y="366183"/>
                  <a:pt x="949906" y="365740"/>
                  <a:pt x="939800" y="361950"/>
                </a:cubicBezTo>
                <a:cubicBezTo>
                  <a:pt x="932654" y="359270"/>
                  <a:pt x="928278" y="350505"/>
                  <a:pt x="920750" y="349250"/>
                </a:cubicBezTo>
                <a:cubicBezTo>
                  <a:pt x="914148" y="348150"/>
                  <a:pt x="908050" y="353483"/>
                  <a:pt x="901700" y="355600"/>
                </a:cubicBezTo>
                <a:cubicBezTo>
                  <a:pt x="892769" y="427049"/>
                  <a:pt x="916344" y="446703"/>
                  <a:pt x="869950" y="469900"/>
                </a:cubicBezTo>
                <a:cubicBezTo>
                  <a:pt x="863963" y="472893"/>
                  <a:pt x="857250" y="474133"/>
                  <a:pt x="850900" y="476250"/>
                </a:cubicBezTo>
                <a:cubicBezTo>
                  <a:pt x="844550" y="474133"/>
                  <a:pt x="837134" y="474009"/>
                  <a:pt x="831850" y="469900"/>
                </a:cubicBezTo>
                <a:cubicBezTo>
                  <a:pt x="817673" y="458873"/>
                  <a:pt x="793750" y="431800"/>
                  <a:pt x="793750" y="431800"/>
                </a:cubicBezTo>
                <a:cubicBezTo>
                  <a:pt x="789517" y="414867"/>
                  <a:pt x="790732" y="395523"/>
                  <a:pt x="781050" y="381000"/>
                </a:cubicBezTo>
                <a:cubicBezTo>
                  <a:pt x="776817" y="374650"/>
                  <a:pt x="773746" y="367346"/>
                  <a:pt x="768350" y="361950"/>
                </a:cubicBezTo>
                <a:cubicBezTo>
                  <a:pt x="742502" y="336102"/>
                  <a:pt x="748926" y="361701"/>
                  <a:pt x="711200" y="336550"/>
                </a:cubicBezTo>
                <a:lnTo>
                  <a:pt x="692150" y="323850"/>
                </a:lnTo>
                <a:cubicBezTo>
                  <a:pt x="657557" y="271961"/>
                  <a:pt x="685485" y="325754"/>
                  <a:pt x="781050" y="298450"/>
                </a:cubicBezTo>
                <a:cubicBezTo>
                  <a:pt x="788388" y="296353"/>
                  <a:pt x="771450" y="286374"/>
                  <a:pt x="768350" y="279400"/>
                </a:cubicBezTo>
                <a:cubicBezTo>
                  <a:pt x="747093" y="231571"/>
                  <a:pt x="772417" y="245492"/>
                  <a:pt x="730250" y="234950"/>
                </a:cubicBezTo>
                <a:cubicBezTo>
                  <a:pt x="682424" y="203066"/>
                  <a:pt x="743207" y="240503"/>
                  <a:pt x="685800" y="215900"/>
                </a:cubicBezTo>
                <a:cubicBezTo>
                  <a:pt x="678785" y="212894"/>
                  <a:pt x="673100" y="207433"/>
                  <a:pt x="666750" y="203200"/>
                </a:cubicBezTo>
                <a:cubicBezTo>
                  <a:pt x="639233" y="205317"/>
                  <a:pt x="606657" y="193509"/>
                  <a:pt x="584200" y="209550"/>
                </a:cubicBezTo>
                <a:cubicBezTo>
                  <a:pt x="546309" y="236615"/>
                  <a:pt x="606021" y="271067"/>
                  <a:pt x="558800" y="279400"/>
                </a:cubicBezTo>
                <a:cubicBezTo>
                  <a:pt x="529543" y="284563"/>
                  <a:pt x="499533" y="283633"/>
                  <a:pt x="469900" y="285750"/>
                </a:cubicBezTo>
                <a:cubicBezTo>
                  <a:pt x="460917" y="288744"/>
                  <a:pt x="433423" y="298450"/>
                  <a:pt x="425450" y="298450"/>
                </a:cubicBezTo>
                <a:cubicBezTo>
                  <a:pt x="404178" y="298450"/>
                  <a:pt x="383117" y="294217"/>
                  <a:pt x="361950" y="292100"/>
                </a:cubicBezTo>
                <a:cubicBezTo>
                  <a:pt x="357717" y="285750"/>
                  <a:pt x="354646" y="278446"/>
                  <a:pt x="349250" y="273050"/>
                </a:cubicBezTo>
                <a:cubicBezTo>
                  <a:pt x="315647" y="239447"/>
                  <a:pt x="264898" y="264191"/>
                  <a:pt x="222250" y="266700"/>
                </a:cubicBezTo>
                <a:cubicBezTo>
                  <a:pt x="220133" y="273050"/>
                  <a:pt x="222336" y="283911"/>
                  <a:pt x="215900" y="285750"/>
                </a:cubicBezTo>
                <a:cubicBezTo>
                  <a:pt x="176579" y="296985"/>
                  <a:pt x="184775" y="275375"/>
                  <a:pt x="158750" y="266700"/>
                </a:cubicBezTo>
                <a:cubicBezTo>
                  <a:pt x="156742" y="266031"/>
                  <a:pt x="147108" y="275167"/>
                  <a:pt x="146050" y="285750"/>
                </a:cubicBezTo>
                <a:close/>
              </a:path>
            </a:pathLst>
          </a:custGeom>
          <a:solidFill>
            <a:srgbClr val="93D52F"/>
          </a:solidFill>
          <a:ln>
            <a:solidFill>
              <a:srgbClr val="7EC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65363" y="4686300"/>
            <a:ext cx="493867" cy="412750"/>
          </a:xfrm>
          <a:custGeom>
            <a:avLst/>
            <a:gdLst>
              <a:gd name="connsiteX0" fmla="*/ 69850 w 493867"/>
              <a:gd name="connsiteY0" fmla="*/ 95250 h 412750"/>
              <a:gd name="connsiteX1" fmla="*/ 31750 w 493867"/>
              <a:gd name="connsiteY1" fmla="*/ 107950 h 412750"/>
              <a:gd name="connsiteX2" fmla="*/ 12700 w 493867"/>
              <a:gd name="connsiteY2" fmla="*/ 165100 h 412750"/>
              <a:gd name="connsiteX3" fmla="*/ 0 w 493867"/>
              <a:gd name="connsiteY3" fmla="*/ 184150 h 412750"/>
              <a:gd name="connsiteX4" fmla="*/ 6350 w 493867"/>
              <a:gd name="connsiteY4" fmla="*/ 203200 h 412750"/>
              <a:gd name="connsiteX5" fmla="*/ 19050 w 493867"/>
              <a:gd name="connsiteY5" fmla="*/ 222250 h 412750"/>
              <a:gd name="connsiteX6" fmla="*/ 12700 w 493867"/>
              <a:gd name="connsiteY6" fmla="*/ 241300 h 412750"/>
              <a:gd name="connsiteX7" fmla="*/ 31750 w 493867"/>
              <a:gd name="connsiteY7" fmla="*/ 247650 h 412750"/>
              <a:gd name="connsiteX8" fmla="*/ 69850 w 493867"/>
              <a:gd name="connsiteY8" fmla="*/ 254000 h 412750"/>
              <a:gd name="connsiteX9" fmla="*/ 88900 w 493867"/>
              <a:gd name="connsiteY9" fmla="*/ 273050 h 412750"/>
              <a:gd name="connsiteX10" fmla="*/ 69850 w 493867"/>
              <a:gd name="connsiteY10" fmla="*/ 285750 h 412750"/>
              <a:gd name="connsiteX11" fmla="*/ 50800 w 493867"/>
              <a:gd name="connsiteY11" fmla="*/ 292100 h 412750"/>
              <a:gd name="connsiteX12" fmla="*/ 82550 w 493867"/>
              <a:gd name="connsiteY12" fmla="*/ 355600 h 412750"/>
              <a:gd name="connsiteX13" fmla="*/ 95250 w 493867"/>
              <a:gd name="connsiteY13" fmla="*/ 374650 h 412750"/>
              <a:gd name="connsiteX14" fmla="*/ 127000 w 493867"/>
              <a:gd name="connsiteY14" fmla="*/ 368300 h 412750"/>
              <a:gd name="connsiteX15" fmla="*/ 177800 w 493867"/>
              <a:gd name="connsiteY15" fmla="*/ 361950 h 412750"/>
              <a:gd name="connsiteX16" fmla="*/ 215900 w 493867"/>
              <a:gd name="connsiteY16" fmla="*/ 349250 h 412750"/>
              <a:gd name="connsiteX17" fmla="*/ 266700 w 493867"/>
              <a:gd name="connsiteY17" fmla="*/ 336550 h 412750"/>
              <a:gd name="connsiteX18" fmla="*/ 311150 w 493867"/>
              <a:gd name="connsiteY18" fmla="*/ 317500 h 412750"/>
              <a:gd name="connsiteX19" fmla="*/ 330200 w 493867"/>
              <a:gd name="connsiteY19" fmla="*/ 381000 h 412750"/>
              <a:gd name="connsiteX20" fmla="*/ 336550 w 493867"/>
              <a:gd name="connsiteY20" fmla="*/ 400050 h 412750"/>
              <a:gd name="connsiteX21" fmla="*/ 355600 w 493867"/>
              <a:gd name="connsiteY21" fmla="*/ 412750 h 412750"/>
              <a:gd name="connsiteX22" fmla="*/ 381000 w 493867"/>
              <a:gd name="connsiteY22" fmla="*/ 406400 h 412750"/>
              <a:gd name="connsiteX23" fmla="*/ 400050 w 493867"/>
              <a:gd name="connsiteY23" fmla="*/ 393700 h 412750"/>
              <a:gd name="connsiteX24" fmla="*/ 438150 w 493867"/>
              <a:gd name="connsiteY24" fmla="*/ 387350 h 412750"/>
              <a:gd name="connsiteX25" fmla="*/ 476250 w 493867"/>
              <a:gd name="connsiteY25" fmla="*/ 368300 h 412750"/>
              <a:gd name="connsiteX26" fmla="*/ 488950 w 493867"/>
              <a:gd name="connsiteY26" fmla="*/ 349250 h 412750"/>
              <a:gd name="connsiteX27" fmla="*/ 463550 w 493867"/>
              <a:gd name="connsiteY27" fmla="*/ 234950 h 412750"/>
              <a:gd name="connsiteX28" fmla="*/ 412750 w 493867"/>
              <a:gd name="connsiteY28" fmla="*/ 228600 h 412750"/>
              <a:gd name="connsiteX29" fmla="*/ 419100 w 493867"/>
              <a:gd name="connsiteY29" fmla="*/ 209550 h 412750"/>
              <a:gd name="connsiteX30" fmla="*/ 412750 w 493867"/>
              <a:gd name="connsiteY30" fmla="*/ 190500 h 412750"/>
              <a:gd name="connsiteX31" fmla="*/ 393700 w 493867"/>
              <a:gd name="connsiteY31" fmla="*/ 184150 h 412750"/>
              <a:gd name="connsiteX32" fmla="*/ 304800 w 493867"/>
              <a:gd name="connsiteY32" fmla="*/ 177800 h 412750"/>
              <a:gd name="connsiteX33" fmla="*/ 304800 w 493867"/>
              <a:gd name="connsiteY33" fmla="*/ 127000 h 412750"/>
              <a:gd name="connsiteX34" fmla="*/ 285750 w 493867"/>
              <a:gd name="connsiteY34" fmla="*/ 114300 h 412750"/>
              <a:gd name="connsiteX35" fmla="*/ 241300 w 493867"/>
              <a:gd name="connsiteY35" fmla="*/ 82550 h 412750"/>
              <a:gd name="connsiteX36" fmla="*/ 222250 w 493867"/>
              <a:gd name="connsiteY36" fmla="*/ 76200 h 412750"/>
              <a:gd name="connsiteX37" fmla="*/ 184150 w 493867"/>
              <a:gd name="connsiteY37" fmla="*/ 44450 h 412750"/>
              <a:gd name="connsiteX38" fmla="*/ 165100 w 493867"/>
              <a:gd name="connsiteY38" fmla="*/ 38100 h 412750"/>
              <a:gd name="connsiteX39" fmla="*/ 127000 w 493867"/>
              <a:gd name="connsiteY39" fmla="*/ 12700 h 412750"/>
              <a:gd name="connsiteX40" fmla="*/ 107950 w 493867"/>
              <a:gd name="connsiteY40" fmla="*/ 0 h 412750"/>
              <a:gd name="connsiteX41" fmla="*/ 88900 w 493867"/>
              <a:gd name="connsiteY41" fmla="*/ 19050 h 412750"/>
              <a:gd name="connsiteX42" fmla="*/ 82550 w 493867"/>
              <a:gd name="connsiteY42" fmla="*/ 69850 h 412750"/>
              <a:gd name="connsiteX43" fmla="*/ 69850 w 493867"/>
              <a:gd name="connsiteY43" fmla="*/ 95250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93867" h="412750">
                <a:moveTo>
                  <a:pt x="69850" y="95250"/>
                </a:moveTo>
                <a:cubicBezTo>
                  <a:pt x="61383" y="101600"/>
                  <a:pt x="43102" y="100855"/>
                  <a:pt x="31750" y="107950"/>
                </a:cubicBezTo>
                <a:cubicBezTo>
                  <a:pt x="13524" y="119341"/>
                  <a:pt x="17578" y="150466"/>
                  <a:pt x="12700" y="165100"/>
                </a:cubicBezTo>
                <a:cubicBezTo>
                  <a:pt x="10287" y="172340"/>
                  <a:pt x="4233" y="177800"/>
                  <a:pt x="0" y="184150"/>
                </a:cubicBezTo>
                <a:cubicBezTo>
                  <a:pt x="2117" y="190500"/>
                  <a:pt x="3357" y="197213"/>
                  <a:pt x="6350" y="203200"/>
                </a:cubicBezTo>
                <a:cubicBezTo>
                  <a:pt x="9763" y="210026"/>
                  <a:pt x="17795" y="214722"/>
                  <a:pt x="19050" y="222250"/>
                </a:cubicBezTo>
                <a:cubicBezTo>
                  <a:pt x="20150" y="228852"/>
                  <a:pt x="14817" y="234950"/>
                  <a:pt x="12700" y="241300"/>
                </a:cubicBezTo>
                <a:cubicBezTo>
                  <a:pt x="19050" y="243417"/>
                  <a:pt x="25216" y="246198"/>
                  <a:pt x="31750" y="247650"/>
                </a:cubicBezTo>
                <a:cubicBezTo>
                  <a:pt x="44319" y="250443"/>
                  <a:pt x="58085" y="248771"/>
                  <a:pt x="69850" y="254000"/>
                </a:cubicBezTo>
                <a:cubicBezTo>
                  <a:pt x="78056" y="257647"/>
                  <a:pt x="82550" y="266700"/>
                  <a:pt x="88900" y="273050"/>
                </a:cubicBezTo>
                <a:cubicBezTo>
                  <a:pt x="82550" y="277283"/>
                  <a:pt x="76676" y="282337"/>
                  <a:pt x="69850" y="285750"/>
                </a:cubicBezTo>
                <a:cubicBezTo>
                  <a:pt x="63863" y="288743"/>
                  <a:pt x="53286" y="285885"/>
                  <a:pt x="50800" y="292100"/>
                </a:cubicBezTo>
                <a:cubicBezTo>
                  <a:pt x="44518" y="307806"/>
                  <a:pt x="80877" y="353091"/>
                  <a:pt x="82550" y="355600"/>
                </a:cubicBezTo>
                <a:lnTo>
                  <a:pt x="95250" y="374650"/>
                </a:lnTo>
                <a:cubicBezTo>
                  <a:pt x="105833" y="372533"/>
                  <a:pt x="116333" y="369941"/>
                  <a:pt x="127000" y="368300"/>
                </a:cubicBezTo>
                <a:cubicBezTo>
                  <a:pt x="143867" y="365705"/>
                  <a:pt x="161114" y="365526"/>
                  <a:pt x="177800" y="361950"/>
                </a:cubicBezTo>
                <a:cubicBezTo>
                  <a:pt x="190890" y="359145"/>
                  <a:pt x="202773" y="351875"/>
                  <a:pt x="215900" y="349250"/>
                </a:cubicBezTo>
                <a:cubicBezTo>
                  <a:pt x="234536" y="345523"/>
                  <a:pt x="249615" y="343872"/>
                  <a:pt x="266700" y="336550"/>
                </a:cubicBezTo>
                <a:cubicBezTo>
                  <a:pt x="321627" y="313010"/>
                  <a:pt x="266474" y="332392"/>
                  <a:pt x="311150" y="317500"/>
                </a:cubicBezTo>
                <a:cubicBezTo>
                  <a:pt x="341331" y="408042"/>
                  <a:pt x="311006" y="313822"/>
                  <a:pt x="330200" y="381000"/>
                </a:cubicBezTo>
                <a:cubicBezTo>
                  <a:pt x="332039" y="387436"/>
                  <a:pt x="332369" y="394823"/>
                  <a:pt x="336550" y="400050"/>
                </a:cubicBezTo>
                <a:cubicBezTo>
                  <a:pt x="341318" y="406009"/>
                  <a:pt x="349250" y="408517"/>
                  <a:pt x="355600" y="412750"/>
                </a:cubicBezTo>
                <a:cubicBezTo>
                  <a:pt x="364067" y="410633"/>
                  <a:pt x="372978" y="409838"/>
                  <a:pt x="381000" y="406400"/>
                </a:cubicBezTo>
                <a:cubicBezTo>
                  <a:pt x="388015" y="403394"/>
                  <a:pt x="392810" y="396113"/>
                  <a:pt x="400050" y="393700"/>
                </a:cubicBezTo>
                <a:cubicBezTo>
                  <a:pt x="412264" y="389629"/>
                  <a:pt x="425581" y="390143"/>
                  <a:pt x="438150" y="387350"/>
                </a:cubicBezTo>
                <a:cubicBezTo>
                  <a:pt x="457868" y="382968"/>
                  <a:pt x="459125" y="379717"/>
                  <a:pt x="476250" y="368300"/>
                </a:cubicBezTo>
                <a:cubicBezTo>
                  <a:pt x="480483" y="361950"/>
                  <a:pt x="488549" y="356871"/>
                  <a:pt x="488950" y="349250"/>
                </a:cubicBezTo>
                <a:cubicBezTo>
                  <a:pt x="490223" y="325062"/>
                  <a:pt x="509012" y="247349"/>
                  <a:pt x="463550" y="234950"/>
                </a:cubicBezTo>
                <a:cubicBezTo>
                  <a:pt x="447086" y="230460"/>
                  <a:pt x="429683" y="230717"/>
                  <a:pt x="412750" y="228600"/>
                </a:cubicBezTo>
                <a:cubicBezTo>
                  <a:pt x="414867" y="222250"/>
                  <a:pt x="419100" y="216243"/>
                  <a:pt x="419100" y="209550"/>
                </a:cubicBezTo>
                <a:cubicBezTo>
                  <a:pt x="419100" y="202857"/>
                  <a:pt x="417483" y="195233"/>
                  <a:pt x="412750" y="190500"/>
                </a:cubicBezTo>
                <a:cubicBezTo>
                  <a:pt x="408017" y="185767"/>
                  <a:pt x="400348" y="184932"/>
                  <a:pt x="393700" y="184150"/>
                </a:cubicBezTo>
                <a:cubicBezTo>
                  <a:pt x="364195" y="180679"/>
                  <a:pt x="334433" y="179917"/>
                  <a:pt x="304800" y="177800"/>
                </a:cubicBezTo>
                <a:cubicBezTo>
                  <a:pt x="309418" y="159327"/>
                  <a:pt x="317115" y="145473"/>
                  <a:pt x="304800" y="127000"/>
                </a:cubicBezTo>
                <a:cubicBezTo>
                  <a:pt x="300567" y="120650"/>
                  <a:pt x="291960" y="118736"/>
                  <a:pt x="285750" y="114300"/>
                </a:cubicBezTo>
                <a:cubicBezTo>
                  <a:pt x="279039" y="109506"/>
                  <a:pt x="251277" y="87538"/>
                  <a:pt x="241300" y="82550"/>
                </a:cubicBezTo>
                <a:cubicBezTo>
                  <a:pt x="235313" y="79557"/>
                  <a:pt x="228237" y="79193"/>
                  <a:pt x="222250" y="76200"/>
                </a:cubicBezTo>
                <a:cubicBezTo>
                  <a:pt x="180699" y="55425"/>
                  <a:pt x="226281" y="72537"/>
                  <a:pt x="184150" y="44450"/>
                </a:cubicBezTo>
                <a:cubicBezTo>
                  <a:pt x="178581" y="40737"/>
                  <a:pt x="170951" y="41351"/>
                  <a:pt x="165100" y="38100"/>
                </a:cubicBezTo>
                <a:cubicBezTo>
                  <a:pt x="151757" y="30687"/>
                  <a:pt x="139700" y="21167"/>
                  <a:pt x="127000" y="12700"/>
                </a:cubicBezTo>
                <a:lnTo>
                  <a:pt x="107950" y="0"/>
                </a:lnTo>
                <a:cubicBezTo>
                  <a:pt x="101600" y="6350"/>
                  <a:pt x="91969" y="10610"/>
                  <a:pt x="88900" y="19050"/>
                </a:cubicBezTo>
                <a:cubicBezTo>
                  <a:pt x="83068" y="35088"/>
                  <a:pt x="85897" y="53116"/>
                  <a:pt x="82550" y="69850"/>
                </a:cubicBezTo>
                <a:cubicBezTo>
                  <a:pt x="81622" y="74491"/>
                  <a:pt x="78317" y="88900"/>
                  <a:pt x="69850" y="95250"/>
                </a:cubicBezTo>
                <a:close/>
              </a:path>
            </a:pathLst>
          </a:custGeom>
          <a:solidFill>
            <a:srgbClr val="93D52F"/>
          </a:solidFill>
          <a:ln>
            <a:solidFill>
              <a:srgbClr val="93D5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1441352" y="3994111"/>
            <a:ext cx="146148" cy="222289"/>
          </a:xfrm>
          <a:custGeom>
            <a:avLst/>
            <a:gdLst>
              <a:gd name="connsiteX0" fmla="*/ 19148 w 146148"/>
              <a:gd name="connsiteY0" fmla="*/ 39 h 222289"/>
              <a:gd name="connsiteX1" fmla="*/ 98 w 146148"/>
              <a:gd name="connsiteY1" fmla="*/ 31789 h 222289"/>
              <a:gd name="connsiteX2" fmla="*/ 25498 w 146148"/>
              <a:gd name="connsiteY2" fmla="*/ 69889 h 222289"/>
              <a:gd name="connsiteX3" fmla="*/ 57248 w 146148"/>
              <a:gd name="connsiteY3" fmla="*/ 101639 h 222289"/>
              <a:gd name="connsiteX4" fmla="*/ 76298 w 146148"/>
              <a:gd name="connsiteY4" fmla="*/ 107989 h 222289"/>
              <a:gd name="connsiteX5" fmla="*/ 88998 w 146148"/>
              <a:gd name="connsiteY5" fmla="*/ 127039 h 222289"/>
              <a:gd name="connsiteX6" fmla="*/ 82648 w 146148"/>
              <a:gd name="connsiteY6" fmla="*/ 165139 h 222289"/>
              <a:gd name="connsiteX7" fmla="*/ 95348 w 146148"/>
              <a:gd name="connsiteY7" fmla="*/ 184189 h 222289"/>
              <a:gd name="connsiteX8" fmla="*/ 108048 w 146148"/>
              <a:gd name="connsiteY8" fmla="*/ 222289 h 222289"/>
              <a:gd name="connsiteX9" fmla="*/ 114398 w 146148"/>
              <a:gd name="connsiteY9" fmla="*/ 203239 h 222289"/>
              <a:gd name="connsiteX10" fmla="*/ 133448 w 146148"/>
              <a:gd name="connsiteY10" fmla="*/ 184189 h 222289"/>
              <a:gd name="connsiteX11" fmla="*/ 139798 w 146148"/>
              <a:gd name="connsiteY11" fmla="*/ 88939 h 222289"/>
              <a:gd name="connsiteX12" fmla="*/ 146148 w 146148"/>
              <a:gd name="connsiteY12" fmla="*/ 63539 h 222289"/>
              <a:gd name="connsiteX13" fmla="*/ 88998 w 146148"/>
              <a:gd name="connsiteY13" fmla="*/ 44489 h 222289"/>
              <a:gd name="connsiteX14" fmla="*/ 69948 w 146148"/>
              <a:gd name="connsiteY14" fmla="*/ 38139 h 222289"/>
              <a:gd name="connsiteX15" fmla="*/ 19148 w 146148"/>
              <a:gd name="connsiteY15" fmla="*/ 39 h 222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6148" h="222289">
                <a:moveTo>
                  <a:pt x="19148" y="39"/>
                </a:moveTo>
                <a:cubicBezTo>
                  <a:pt x="7506" y="-1019"/>
                  <a:pt x="-1019" y="19498"/>
                  <a:pt x="98" y="31789"/>
                </a:cubicBezTo>
                <a:cubicBezTo>
                  <a:pt x="1480" y="46990"/>
                  <a:pt x="17031" y="57189"/>
                  <a:pt x="25498" y="69889"/>
                </a:cubicBezTo>
                <a:cubicBezTo>
                  <a:pt x="38198" y="88939"/>
                  <a:pt x="36081" y="91056"/>
                  <a:pt x="57248" y="101639"/>
                </a:cubicBezTo>
                <a:cubicBezTo>
                  <a:pt x="63235" y="104632"/>
                  <a:pt x="69948" y="105872"/>
                  <a:pt x="76298" y="107989"/>
                </a:cubicBezTo>
                <a:cubicBezTo>
                  <a:pt x="80531" y="114339"/>
                  <a:pt x="88998" y="119407"/>
                  <a:pt x="88998" y="127039"/>
                </a:cubicBezTo>
                <a:cubicBezTo>
                  <a:pt x="88998" y="174492"/>
                  <a:pt x="59490" y="118822"/>
                  <a:pt x="82648" y="165139"/>
                </a:cubicBezTo>
                <a:cubicBezTo>
                  <a:pt x="86061" y="171965"/>
                  <a:pt x="92248" y="177215"/>
                  <a:pt x="95348" y="184189"/>
                </a:cubicBezTo>
                <a:cubicBezTo>
                  <a:pt x="100785" y="196422"/>
                  <a:pt x="108048" y="222289"/>
                  <a:pt x="108048" y="222289"/>
                </a:cubicBezTo>
                <a:cubicBezTo>
                  <a:pt x="110165" y="215939"/>
                  <a:pt x="110685" y="208808"/>
                  <a:pt x="114398" y="203239"/>
                </a:cubicBezTo>
                <a:cubicBezTo>
                  <a:pt x="119379" y="195767"/>
                  <a:pt x="131500" y="192955"/>
                  <a:pt x="133448" y="184189"/>
                </a:cubicBezTo>
                <a:cubicBezTo>
                  <a:pt x="140351" y="153126"/>
                  <a:pt x="136467" y="120585"/>
                  <a:pt x="139798" y="88939"/>
                </a:cubicBezTo>
                <a:cubicBezTo>
                  <a:pt x="140712" y="80260"/>
                  <a:pt x="144031" y="72006"/>
                  <a:pt x="146148" y="63539"/>
                </a:cubicBezTo>
                <a:lnTo>
                  <a:pt x="88998" y="44489"/>
                </a:lnTo>
                <a:cubicBezTo>
                  <a:pt x="82648" y="42372"/>
                  <a:pt x="75517" y="41852"/>
                  <a:pt x="69948" y="38139"/>
                </a:cubicBezTo>
                <a:cubicBezTo>
                  <a:pt x="46960" y="22814"/>
                  <a:pt x="30790" y="1097"/>
                  <a:pt x="19148" y="39"/>
                </a:cubicBezTo>
                <a:close/>
              </a:path>
            </a:pathLst>
          </a:custGeom>
          <a:solidFill>
            <a:srgbClr val="93D52F"/>
          </a:solidFill>
          <a:ln>
            <a:solidFill>
              <a:srgbClr val="93D5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2108200" y="3663950"/>
            <a:ext cx="349707" cy="196850"/>
          </a:xfrm>
          <a:custGeom>
            <a:avLst/>
            <a:gdLst>
              <a:gd name="connsiteX0" fmla="*/ 0 w 349707"/>
              <a:gd name="connsiteY0" fmla="*/ 63500 h 196850"/>
              <a:gd name="connsiteX1" fmla="*/ 38100 w 349707"/>
              <a:gd name="connsiteY1" fmla="*/ 44450 h 196850"/>
              <a:gd name="connsiteX2" fmla="*/ 76200 w 349707"/>
              <a:gd name="connsiteY2" fmla="*/ 31750 h 196850"/>
              <a:gd name="connsiteX3" fmla="*/ 95250 w 349707"/>
              <a:gd name="connsiteY3" fmla="*/ 25400 h 196850"/>
              <a:gd name="connsiteX4" fmla="*/ 114300 w 349707"/>
              <a:gd name="connsiteY4" fmla="*/ 12700 h 196850"/>
              <a:gd name="connsiteX5" fmla="*/ 152400 w 349707"/>
              <a:gd name="connsiteY5" fmla="*/ 0 h 196850"/>
              <a:gd name="connsiteX6" fmla="*/ 177800 w 349707"/>
              <a:gd name="connsiteY6" fmla="*/ 38100 h 196850"/>
              <a:gd name="connsiteX7" fmla="*/ 215900 w 349707"/>
              <a:gd name="connsiteY7" fmla="*/ 57150 h 196850"/>
              <a:gd name="connsiteX8" fmla="*/ 234950 w 349707"/>
              <a:gd name="connsiteY8" fmla="*/ 95250 h 196850"/>
              <a:gd name="connsiteX9" fmla="*/ 254000 w 349707"/>
              <a:gd name="connsiteY9" fmla="*/ 101600 h 196850"/>
              <a:gd name="connsiteX10" fmla="*/ 292100 w 349707"/>
              <a:gd name="connsiteY10" fmla="*/ 127000 h 196850"/>
              <a:gd name="connsiteX11" fmla="*/ 330200 w 349707"/>
              <a:gd name="connsiteY11" fmla="*/ 139700 h 196850"/>
              <a:gd name="connsiteX12" fmla="*/ 336550 w 349707"/>
              <a:gd name="connsiteY12" fmla="*/ 152400 h 196850"/>
              <a:gd name="connsiteX13" fmla="*/ 342900 w 349707"/>
              <a:gd name="connsiteY13" fmla="*/ 171450 h 196850"/>
              <a:gd name="connsiteX14" fmla="*/ 260350 w 349707"/>
              <a:gd name="connsiteY14" fmla="*/ 184150 h 196850"/>
              <a:gd name="connsiteX15" fmla="*/ 241300 w 349707"/>
              <a:gd name="connsiteY15" fmla="*/ 196850 h 196850"/>
              <a:gd name="connsiteX16" fmla="*/ 215900 w 349707"/>
              <a:gd name="connsiteY16" fmla="*/ 190500 h 196850"/>
              <a:gd name="connsiteX17" fmla="*/ 177800 w 349707"/>
              <a:gd name="connsiteY17" fmla="*/ 152400 h 196850"/>
              <a:gd name="connsiteX18" fmla="*/ 152400 w 349707"/>
              <a:gd name="connsiteY18" fmla="*/ 177800 h 196850"/>
              <a:gd name="connsiteX19" fmla="*/ 114300 w 349707"/>
              <a:gd name="connsiteY19" fmla="*/ 165100 h 196850"/>
              <a:gd name="connsiteX20" fmla="*/ 69850 w 349707"/>
              <a:gd name="connsiteY20" fmla="*/ 114300 h 196850"/>
              <a:gd name="connsiteX21" fmla="*/ 38100 w 349707"/>
              <a:gd name="connsiteY21" fmla="*/ 76200 h 196850"/>
              <a:gd name="connsiteX22" fmla="*/ 0 w 349707"/>
              <a:gd name="connsiteY22" fmla="*/ 63500 h 19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49707" h="196850">
                <a:moveTo>
                  <a:pt x="0" y="63500"/>
                </a:moveTo>
                <a:cubicBezTo>
                  <a:pt x="0" y="58208"/>
                  <a:pt x="24993" y="49911"/>
                  <a:pt x="38100" y="44450"/>
                </a:cubicBezTo>
                <a:cubicBezTo>
                  <a:pt x="50457" y="39301"/>
                  <a:pt x="63500" y="35983"/>
                  <a:pt x="76200" y="31750"/>
                </a:cubicBezTo>
                <a:cubicBezTo>
                  <a:pt x="82550" y="29633"/>
                  <a:pt x="89681" y="29113"/>
                  <a:pt x="95250" y="25400"/>
                </a:cubicBezTo>
                <a:cubicBezTo>
                  <a:pt x="101600" y="21167"/>
                  <a:pt x="107326" y="15800"/>
                  <a:pt x="114300" y="12700"/>
                </a:cubicBezTo>
                <a:cubicBezTo>
                  <a:pt x="126533" y="7263"/>
                  <a:pt x="152400" y="0"/>
                  <a:pt x="152400" y="0"/>
                </a:cubicBezTo>
                <a:cubicBezTo>
                  <a:pt x="200226" y="31884"/>
                  <a:pt x="144996" y="-11106"/>
                  <a:pt x="177800" y="38100"/>
                </a:cubicBezTo>
                <a:cubicBezTo>
                  <a:pt x="184834" y="48651"/>
                  <a:pt x="205033" y="53528"/>
                  <a:pt x="215900" y="57150"/>
                </a:cubicBezTo>
                <a:cubicBezTo>
                  <a:pt x="220083" y="69699"/>
                  <a:pt x="223759" y="86298"/>
                  <a:pt x="234950" y="95250"/>
                </a:cubicBezTo>
                <a:cubicBezTo>
                  <a:pt x="240177" y="99431"/>
                  <a:pt x="248149" y="98349"/>
                  <a:pt x="254000" y="101600"/>
                </a:cubicBezTo>
                <a:cubicBezTo>
                  <a:pt x="267343" y="109013"/>
                  <a:pt x="277620" y="122173"/>
                  <a:pt x="292100" y="127000"/>
                </a:cubicBezTo>
                <a:lnTo>
                  <a:pt x="330200" y="139700"/>
                </a:lnTo>
                <a:cubicBezTo>
                  <a:pt x="367921" y="127126"/>
                  <a:pt x="339929" y="132125"/>
                  <a:pt x="336550" y="152400"/>
                </a:cubicBezTo>
                <a:cubicBezTo>
                  <a:pt x="335450" y="159002"/>
                  <a:pt x="340783" y="165100"/>
                  <a:pt x="342900" y="171450"/>
                </a:cubicBezTo>
                <a:cubicBezTo>
                  <a:pt x="324688" y="173271"/>
                  <a:pt x="283235" y="172708"/>
                  <a:pt x="260350" y="184150"/>
                </a:cubicBezTo>
                <a:cubicBezTo>
                  <a:pt x="253524" y="187563"/>
                  <a:pt x="247650" y="192617"/>
                  <a:pt x="241300" y="196850"/>
                </a:cubicBezTo>
                <a:cubicBezTo>
                  <a:pt x="232833" y="194733"/>
                  <a:pt x="223050" y="195505"/>
                  <a:pt x="215900" y="190500"/>
                </a:cubicBezTo>
                <a:cubicBezTo>
                  <a:pt x="201186" y="180200"/>
                  <a:pt x="177800" y="152400"/>
                  <a:pt x="177800" y="152400"/>
                </a:cubicBezTo>
                <a:cubicBezTo>
                  <a:pt x="172962" y="166914"/>
                  <a:pt x="174171" y="180219"/>
                  <a:pt x="152400" y="177800"/>
                </a:cubicBezTo>
                <a:cubicBezTo>
                  <a:pt x="139095" y="176322"/>
                  <a:pt x="114300" y="165100"/>
                  <a:pt x="114300" y="165100"/>
                </a:cubicBezTo>
                <a:cubicBezTo>
                  <a:pt x="84667" y="120650"/>
                  <a:pt x="101600" y="135467"/>
                  <a:pt x="69850" y="114300"/>
                </a:cubicBezTo>
                <a:cubicBezTo>
                  <a:pt x="62556" y="103360"/>
                  <a:pt x="50323" y="82312"/>
                  <a:pt x="38100" y="76200"/>
                </a:cubicBezTo>
                <a:cubicBezTo>
                  <a:pt x="28447" y="71373"/>
                  <a:pt x="0" y="68792"/>
                  <a:pt x="0" y="63500"/>
                </a:cubicBezTo>
                <a:close/>
              </a:path>
            </a:pathLst>
          </a:custGeom>
          <a:solidFill>
            <a:srgbClr val="3B75AA"/>
          </a:solidFill>
          <a:ln>
            <a:solidFill>
              <a:srgbClr val="3B75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1650822" y="3955010"/>
            <a:ext cx="139878" cy="160597"/>
          </a:xfrm>
          <a:custGeom>
            <a:avLst/>
            <a:gdLst>
              <a:gd name="connsiteX0" fmla="*/ 178 w 139878"/>
              <a:gd name="connsiteY0" fmla="*/ 51840 h 160597"/>
              <a:gd name="connsiteX1" fmla="*/ 25578 w 139878"/>
              <a:gd name="connsiteY1" fmla="*/ 20090 h 160597"/>
              <a:gd name="connsiteX2" fmla="*/ 44628 w 139878"/>
              <a:gd name="connsiteY2" fmla="*/ 13740 h 160597"/>
              <a:gd name="connsiteX3" fmla="*/ 95428 w 139878"/>
              <a:gd name="connsiteY3" fmla="*/ 7390 h 160597"/>
              <a:gd name="connsiteX4" fmla="*/ 114478 w 139878"/>
              <a:gd name="connsiteY4" fmla="*/ 1040 h 160597"/>
              <a:gd name="connsiteX5" fmla="*/ 139878 w 139878"/>
              <a:gd name="connsiteY5" fmla="*/ 39140 h 160597"/>
              <a:gd name="connsiteX6" fmla="*/ 114478 w 139878"/>
              <a:gd name="connsiteY6" fmla="*/ 64540 h 160597"/>
              <a:gd name="connsiteX7" fmla="*/ 101778 w 139878"/>
              <a:gd name="connsiteY7" fmla="*/ 83590 h 160597"/>
              <a:gd name="connsiteX8" fmla="*/ 95428 w 139878"/>
              <a:gd name="connsiteY8" fmla="*/ 108990 h 160597"/>
              <a:gd name="connsiteX9" fmla="*/ 76378 w 139878"/>
              <a:gd name="connsiteY9" fmla="*/ 115340 h 160597"/>
              <a:gd name="connsiteX10" fmla="*/ 82728 w 139878"/>
              <a:gd name="connsiteY10" fmla="*/ 140740 h 160597"/>
              <a:gd name="connsiteX11" fmla="*/ 89078 w 139878"/>
              <a:gd name="connsiteY11" fmla="*/ 159790 h 160597"/>
              <a:gd name="connsiteX12" fmla="*/ 50978 w 139878"/>
              <a:gd name="connsiteY12" fmla="*/ 102640 h 160597"/>
              <a:gd name="connsiteX13" fmla="*/ 38278 w 139878"/>
              <a:gd name="connsiteY13" fmla="*/ 83590 h 160597"/>
              <a:gd name="connsiteX14" fmla="*/ 178 w 139878"/>
              <a:gd name="connsiteY14" fmla="*/ 51840 h 16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9878" h="160597">
                <a:moveTo>
                  <a:pt x="178" y="51840"/>
                </a:moveTo>
                <a:cubicBezTo>
                  <a:pt x="-1939" y="41257"/>
                  <a:pt x="15288" y="28910"/>
                  <a:pt x="25578" y="20090"/>
                </a:cubicBezTo>
                <a:cubicBezTo>
                  <a:pt x="30660" y="15734"/>
                  <a:pt x="38042" y="14937"/>
                  <a:pt x="44628" y="13740"/>
                </a:cubicBezTo>
                <a:cubicBezTo>
                  <a:pt x="61418" y="10687"/>
                  <a:pt x="78495" y="9507"/>
                  <a:pt x="95428" y="7390"/>
                </a:cubicBezTo>
                <a:cubicBezTo>
                  <a:pt x="101778" y="5273"/>
                  <a:pt x="109031" y="-2851"/>
                  <a:pt x="114478" y="1040"/>
                </a:cubicBezTo>
                <a:cubicBezTo>
                  <a:pt x="126898" y="9912"/>
                  <a:pt x="139878" y="39140"/>
                  <a:pt x="139878" y="39140"/>
                </a:cubicBezTo>
                <a:cubicBezTo>
                  <a:pt x="126023" y="80704"/>
                  <a:pt x="145266" y="39910"/>
                  <a:pt x="114478" y="64540"/>
                </a:cubicBezTo>
                <a:cubicBezTo>
                  <a:pt x="108519" y="69308"/>
                  <a:pt x="106011" y="77240"/>
                  <a:pt x="101778" y="83590"/>
                </a:cubicBezTo>
                <a:cubicBezTo>
                  <a:pt x="99661" y="92057"/>
                  <a:pt x="100880" y="102175"/>
                  <a:pt x="95428" y="108990"/>
                </a:cubicBezTo>
                <a:cubicBezTo>
                  <a:pt x="91247" y="114217"/>
                  <a:pt x="78864" y="109125"/>
                  <a:pt x="76378" y="115340"/>
                </a:cubicBezTo>
                <a:cubicBezTo>
                  <a:pt x="73137" y="123443"/>
                  <a:pt x="80330" y="132349"/>
                  <a:pt x="82728" y="140740"/>
                </a:cubicBezTo>
                <a:cubicBezTo>
                  <a:pt x="84567" y="147176"/>
                  <a:pt x="93811" y="164523"/>
                  <a:pt x="89078" y="159790"/>
                </a:cubicBezTo>
                <a:lnTo>
                  <a:pt x="50978" y="102640"/>
                </a:lnTo>
                <a:cubicBezTo>
                  <a:pt x="46745" y="96290"/>
                  <a:pt x="44628" y="87823"/>
                  <a:pt x="38278" y="83590"/>
                </a:cubicBezTo>
                <a:cubicBezTo>
                  <a:pt x="15290" y="68265"/>
                  <a:pt x="2295" y="62423"/>
                  <a:pt x="178" y="51840"/>
                </a:cubicBezTo>
                <a:close/>
              </a:path>
            </a:pathLst>
          </a:custGeom>
          <a:solidFill>
            <a:srgbClr val="3B75AA"/>
          </a:solidFill>
          <a:ln>
            <a:solidFill>
              <a:srgbClr val="3B75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2241550" y="3962400"/>
            <a:ext cx="165102" cy="133350"/>
          </a:xfrm>
          <a:custGeom>
            <a:avLst/>
            <a:gdLst>
              <a:gd name="connsiteX0" fmla="*/ 19050 w 165102"/>
              <a:gd name="connsiteY0" fmla="*/ 38100 h 133350"/>
              <a:gd name="connsiteX1" fmla="*/ 63500 w 165102"/>
              <a:gd name="connsiteY1" fmla="*/ 82550 h 133350"/>
              <a:gd name="connsiteX2" fmla="*/ 95250 w 165102"/>
              <a:gd name="connsiteY2" fmla="*/ 133350 h 133350"/>
              <a:gd name="connsiteX3" fmla="*/ 120650 w 165102"/>
              <a:gd name="connsiteY3" fmla="*/ 127000 h 133350"/>
              <a:gd name="connsiteX4" fmla="*/ 152400 w 165102"/>
              <a:gd name="connsiteY4" fmla="*/ 114300 h 133350"/>
              <a:gd name="connsiteX5" fmla="*/ 158750 w 165102"/>
              <a:gd name="connsiteY5" fmla="*/ 133350 h 133350"/>
              <a:gd name="connsiteX6" fmla="*/ 165100 w 165102"/>
              <a:gd name="connsiteY6" fmla="*/ 114300 h 133350"/>
              <a:gd name="connsiteX7" fmla="*/ 146050 w 165102"/>
              <a:gd name="connsiteY7" fmla="*/ 76200 h 133350"/>
              <a:gd name="connsiteX8" fmla="*/ 114300 w 165102"/>
              <a:gd name="connsiteY8" fmla="*/ 69850 h 133350"/>
              <a:gd name="connsiteX9" fmla="*/ 88900 w 165102"/>
              <a:gd name="connsiteY9" fmla="*/ 63500 h 133350"/>
              <a:gd name="connsiteX10" fmla="*/ 63500 w 165102"/>
              <a:gd name="connsiteY10" fmla="*/ 44450 h 133350"/>
              <a:gd name="connsiteX11" fmla="*/ 44450 w 165102"/>
              <a:gd name="connsiteY11" fmla="*/ 25400 h 133350"/>
              <a:gd name="connsiteX12" fmla="*/ 19050 w 165102"/>
              <a:gd name="connsiteY12" fmla="*/ 12700 h 133350"/>
              <a:gd name="connsiteX13" fmla="*/ 0 w 165102"/>
              <a:gd name="connsiteY13" fmla="*/ 0 h 133350"/>
              <a:gd name="connsiteX14" fmla="*/ 6350 w 165102"/>
              <a:gd name="connsiteY14" fmla="*/ 44450 h 133350"/>
              <a:gd name="connsiteX15" fmla="*/ 57150 w 165102"/>
              <a:gd name="connsiteY15" fmla="*/ 63500 h 133350"/>
              <a:gd name="connsiteX16" fmla="*/ 95250 w 165102"/>
              <a:gd name="connsiteY16" fmla="*/ 95250 h 133350"/>
              <a:gd name="connsiteX17" fmla="*/ 76200 w 165102"/>
              <a:gd name="connsiteY17" fmla="*/ 88900 h 133350"/>
              <a:gd name="connsiteX18" fmla="*/ 57150 w 165102"/>
              <a:gd name="connsiteY18" fmla="*/ 50800 h 133350"/>
              <a:gd name="connsiteX19" fmla="*/ 19050 w 165102"/>
              <a:gd name="connsiteY19" fmla="*/ 3810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5102" h="133350">
                <a:moveTo>
                  <a:pt x="19050" y="38100"/>
                </a:moveTo>
                <a:cubicBezTo>
                  <a:pt x="20108" y="43391"/>
                  <a:pt x="53740" y="60589"/>
                  <a:pt x="63500" y="82550"/>
                </a:cubicBezTo>
                <a:cubicBezTo>
                  <a:pt x="85772" y="132663"/>
                  <a:pt x="60980" y="110503"/>
                  <a:pt x="95250" y="133350"/>
                </a:cubicBezTo>
                <a:cubicBezTo>
                  <a:pt x="103717" y="131233"/>
                  <a:pt x="113835" y="132452"/>
                  <a:pt x="120650" y="127000"/>
                </a:cubicBezTo>
                <a:cubicBezTo>
                  <a:pt x="148847" y="104442"/>
                  <a:pt x="95620" y="100105"/>
                  <a:pt x="152400" y="114300"/>
                </a:cubicBezTo>
                <a:cubicBezTo>
                  <a:pt x="154517" y="120650"/>
                  <a:pt x="152057" y="133350"/>
                  <a:pt x="158750" y="133350"/>
                </a:cubicBezTo>
                <a:cubicBezTo>
                  <a:pt x="165443" y="133350"/>
                  <a:pt x="165100" y="120993"/>
                  <a:pt x="165100" y="114300"/>
                </a:cubicBezTo>
                <a:cubicBezTo>
                  <a:pt x="165100" y="106384"/>
                  <a:pt x="152471" y="79869"/>
                  <a:pt x="146050" y="76200"/>
                </a:cubicBezTo>
                <a:cubicBezTo>
                  <a:pt x="136679" y="70845"/>
                  <a:pt x="124836" y="72191"/>
                  <a:pt x="114300" y="69850"/>
                </a:cubicBezTo>
                <a:cubicBezTo>
                  <a:pt x="105781" y="67957"/>
                  <a:pt x="97367" y="65617"/>
                  <a:pt x="88900" y="63500"/>
                </a:cubicBezTo>
                <a:cubicBezTo>
                  <a:pt x="80433" y="57150"/>
                  <a:pt x="71535" y="51338"/>
                  <a:pt x="63500" y="44450"/>
                </a:cubicBezTo>
                <a:cubicBezTo>
                  <a:pt x="56682" y="38606"/>
                  <a:pt x="51758" y="30620"/>
                  <a:pt x="44450" y="25400"/>
                </a:cubicBezTo>
                <a:cubicBezTo>
                  <a:pt x="36747" y="19898"/>
                  <a:pt x="27269" y="17396"/>
                  <a:pt x="19050" y="12700"/>
                </a:cubicBezTo>
                <a:cubicBezTo>
                  <a:pt x="12424" y="8914"/>
                  <a:pt x="6350" y="4233"/>
                  <a:pt x="0" y="0"/>
                </a:cubicBezTo>
                <a:cubicBezTo>
                  <a:pt x="2117" y="14817"/>
                  <a:pt x="271" y="30773"/>
                  <a:pt x="6350" y="44450"/>
                </a:cubicBezTo>
                <a:cubicBezTo>
                  <a:pt x="12731" y="58807"/>
                  <a:pt x="48533" y="61777"/>
                  <a:pt x="57150" y="63500"/>
                </a:cubicBezTo>
                <a:cubicBezTo>
                  <a:pt x="62897" y="67331"/>
                  <a:pt x="95250" y="87101"/>
                  <a:pt x="95250" y="95250"/>
                </a:cubicBezTo>
                <a:cubicBezTo>
                  <a:pt x="95250" y="101943"/>
                  <a:pt x="82550" y="91017"/>
                  <a:pt x="76200" y="88900"/>
                </a:cubicBezTo>
                <a:cubicBezTo>
                  <a:pt x="72017" y="76351"/>
                  <a:pt x="68341" y="59752"/>
                  <a:pt x="57150" y="50800"/>
                </a:cubicBezTo>
                <a:cubicBezTo>
                  <a:pt x="51923" y="46619"/>
                  <a:pt x="17992" y="32809"/>
                  <a:pt x="19050" y="38100"/>
                </a:cubicBezTo>
                <a:close/>
              </a:path>
            </a:pathLst>
          </a:custGeom>
          <a:solidFill>
            <a:srgbClr val="3B75AA"/>
          </a:solidFill>
          <a:ln>
            <a:solidFill>
              <a:srgbClr val="3B75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0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67267" y="1930400"/>
            <a:ext cx="7941733" cy="2997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Софинансирование расходов </a:t>
            </a:r>
            <a:r>
              <a:rPr lang="ru-RU" b="1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региона</a:t>
            </a:r>
            <a:r>
              <a:rPr lang="ru-RU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</a:br>
            <a:r>
              <a:rPr lang="ru-RU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на инфраструктурные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10665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562" y="144993"/>
            <a:ext cx="7744684" cy="5400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Софинансирование Фондом объектов инфраструктуры</a:t>
            </a:r>
            <a:endParaRPr lang="ru-RU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0</a:t>
            </a:r>
            <a:r>
              <a:rPr lang="en-US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6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63294" y="904073"/>
            <a:ext cx="1520364" cy="1483528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Условия</a:t>
            </a:r>
            <a:endParaRPr lang="ru-RU" sz="12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71961" y="904073"/>
            <a:ext cx="6676096" cy="163966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Инфраструктура должна предназначаться исключительно для новых инвестиционных проектов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Фонд безвозмездно предоставляет средства бюджету субъекта Российской Федерации в </a:t>
            </a:r>
            <a:r>
              <a:rPr lang="ru-RU" sz="1400" b="1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размере</a:t>
            </a:r>
            <a:r>
              <a:rPr lang="en-US" sz="1400" b="1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до </a:t>
            </a:r>
            <a:r>
              <a:rPr lang="ru-RU" sz="1400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95 % от стоимости объектов инфраструктуры </a:t>
            </a:r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с утверждением КПЭ (рабочие места и инвестиции)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Новый инвестиционный проект не должен быть связан с деятельностью градообразующего предприятия</a:t>
            </a:r>
          </a:p>
        </p:txBody>
      </p:sp>
      <p:sp>
        <p:nvSpPr>
          <p:cNvPr id="6" name="Овал 5"/>
          <p:cNvSpPr/>
          <p:nvPr/>
        </p:nvSpPr>
        <p:spPr>
          <a:xfrm>
            <a:off x="563294" y="4446319"/>
            <a:ext cx="1520364" cy="1483528"/>
          </a:xfrm>
          <a:prstGeom prst="ellipse">
            <a:avLst/>
          </a:prstGeom>
          <a:ln>
            <a:solidFill>
              <a:srgbClr val="7EC2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>
                <a:solidFill>
                  <a:srgbClr val="007DC5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Объекты</a:t>
            </a:r>
            <a:endParaRPr lang="ru-RU" sz="12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10" name="Picture 2" descr="http://tehplast74.ru/images/montash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39824" y="2791483"/>
            <a:ext cx="1574183" cy="1076899"/>
          </a:xfrm>
          <a:prstGeom prst="rect">
            <a:avLst/>
          </a:prstGeom>
          <a:ln w="38100" cap="sq">
            <a:solidFill>
              <a:srgbClr val="E7E7E8"/>
            </a:solidFill>
            <a:prstDash val="solid"/>
            <a:miter lim="800000"/>
          </a:ln>
          <a:effectLst/>
          <a:extLst/>
        </p:spPr>
      </p:pic>
      <p:pic>
        <p:nvPicPr>
          <p:cNvPr id="11" name="Picture 4" descr="http://www.truby-vrn.ru/images/stories/montag/teplo-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9420" y="2773534"/>
            <a:ext cx="1578617" cy="1094848"/>
          </a:xfrm>
          <a:prstGeom prst="rect">
            <a:avLst/>
          </a:prstGeom>
          <a:ln w="38100" cap="sq">
            <a:solidFill>
              <a:srgbClr val="E7E7E8"/>
            </a:solidFill>
            <a:prstDash val="solid"/>
            <a:miter lim="800000"/>
          </a:ln>
          <a:effectLst/>
          <a:extLst/>
        </p:spPr>
      </p:pic>
      <p:pic>
        <p:nvPicPr>
          <p:cNvPr id="12" name="Picture 10" descr="http://www.stolica.onego.ru/resources/i277362-contentImage1_1-original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2330" y="2773534"/>
            <a:ext cx="1684464" cy="1094848"/>
          </a:xfrm>
          <a:prstGeom prst="rect">
            <a:avLst/>
          </a:prstGeom>
          <a:ln w="38100" cap="sq">
            <a:solidFill>
              <a:srgbClr val="E7E7E8"/>
            </a:solidFill>
            <a:prstDash val="solid"/>
            <a:miter lim="800000"/>
          </a:ln>
          <a:effectLst/>
          <a:extLst/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94644500"/>
              </p:ext>
            </p:extLst>
          </p:nvPr>
        </p:nvGraphicFramePr>
        <p:xfrm>
          <a:off x="2239824" y="3997585"/>
          <a:ext cx="6226970" cy="2140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748181972"/>
              </p:ext>
            </p:extLst>
          </p:nvPr>
        </p:nvGraphicFramePr>
        <p:xfrm>
          <a:off x="2083658" y="3868382"/>
          <a:ext cx="6316133" cy="2658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267298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49" y="309594"/>
            <a:ext cx="7765336" cy="540000"/>
          </a:xfrm>
        </p:spPr>
        <p:txBody>
          <a:bodyPr>
            <a:noAutofit/>
          </a:bodyPr>
          <a:lstStyle/>
          <a:p>
            <a:r>
              <a:rPr lang="ru-RU" sz="2100" spc="100" dirty="0">
                <a:solidFill>
                  <a:srgbClr val="2E83C3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Получение поддержки Фонда для строительства инфраструктуры</a:t>
            </a:r>
            <a:br>
              <a:rPr lang="ru-RU" sz="2100" spc="100" dirty="0">
                <a:solidFill>
                  <a:srgbClr val="2E83C3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100" spc="1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8235750" y="119593"/>
            <a:ext cx="671183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spc="1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0</a:t>
            </a:r>
            <a:r>
              <a:rPr lang="en-US" sz="2400" spc="1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7</a:t>
            </a:r>
            <a:endParaRPr lang="ru-RU" sz="2400" spc="1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8" name="Кольцо 7"/>
          <p:cNvSpPr/>
          <p:nvPr/>
        </p:nvSpPr>
        <p:spPr>
          <a:xfrm>
            <a:off x="385747" y="1100929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8300" y="960072"/>
            <a:ext cx="6928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Регионом при </a:t>
            </a:r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участии Линейного менеджера готовится  Концепция реализации инвестиционных и инфраструктурных проектов в Моногороде с привлечением средств Фонда</a:t>
            </a:r>
          </a:p>
        </p:txBody>
      </p:sp>
      <p:sp>
        <p:nvSpPr>
          <p:cNvPr id="10" name="Кольцо 9"/>
          <p:cNvSpPr/>
          <p:nvPr/>
        </p:nvSpPr>
        <p:spPr>
          <a:xfrm>
            <a:off x="8126366" y="1791069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98299" y="1922271"/>
            <a:ext cx="7530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Концепция направляется в Фонд для дальнейшего рассмотрения </a:t>
            </a:r>
          </a:p>
        </p:txBody>
      </p:sp>
      <p:sp>
        <p:nvSpPr>
          <p:cNvPr id="13" name="Кольцо 12"/>
          <p:cNvSpPr/>
          <p:nvPr/>
        </p:nvSpPr>
        <p:spPr>
          <a:xfrm>
            <a:off x="385748" y="2604318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98300" y="2340350"/>
            <a:ext cx="69280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После анализа Концепции Линейным менеджером и ее последующей защиты перед Экспертной группой Фонда, Правление Фонда принимает решение о целесообразности рассмотрения возможности оказания финансовой поддержки Моногороду</a:t>
            </a:r>
          </a:p>
        </p:txBody>
      </p:sp>
      <p:sp>
        <p:nvSpPr>
          <p:cNvPr id="15" name="Кольцо 14"/>
          <p:cNvSpPr/>
          <p:nvPr/>
        </p:nvSpPr>
        <p:spPr>
          <a:xfrm>
            <a:off x="8126366" y="3428477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98299" y="3471826"/>
            <a:ext cx="6928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При принятии положительного решения Фонд и </a:t>
            </a:r>
            <a:r>
              <a:rPr lang="ru-RU" sz="16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регион заключают </a:t>
            </a:r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генеральное соглашение о сотрудничестве</a:t>
            </a:r>
          </a:p>
        </p:txBody>
      </p:sp>
      <p:sp>
        <p:nvSpPr>
          <p:cNvPr id="17" name="Кольцо 16"/>
          <p:cNvSpPr/>
          <p:nvPr/>
        </p:nvSpPr>
        <p:spPr>
          <a:xfrm>
            <a:off x="385748" y="4197458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98299" y="4056601"/>
            <a:ext cx="6928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Регионом при </a:t>
            </a:r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консультационной поддержке Фонда готовится Заявка на софинансирование расходов мероприятий по созданию объектов инфраструктуры </a:t>
            </a:r>
          </a:p>
        </p:txBody>
      </p:sp>
      <p:sp>
        <p:nvSpPr>
          <p:cNvPr id="19" name="Кольцо 18"/>
          <p:cNvSpPr/>
          <p:nvPr/>
        </p:nvSpPr>
        <p:spPr>
          <a:xfrm>
            <a:off x="8126366" y="4954337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98298" y="4944388"/>
            <a:ext cx="6928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Фонд в течение 25 рабочих дней проводит комплексную оценку Заявки и принимает решение о софинансировании расходов </a:t>
            </a:r>
            <a:r>
              <a:rPr lang="ru-RU" sz="16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региона</a:t>
            </a:r>
            <a:endParaRPr lang="ru-RU" sz="16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21" name="Кольцо 20"/>
          <p:cNvSpPr/>
          <p:nvPr/>
        </p:nvSpPr>
        <p:spPr>
          <a:xfrm>
            <a:off x="385748" y="5553349"/>
            <a:ext cx="602765" cy="549281"/>
          </a:xfrm>
          <a:prstGeom prst="donut">
            <a:avLst>
              <a:gd name="adj" fmla="val 12435"/>
            </a:avLst>
          </a:prstGeom>
          <a:solidFill>
            <a:srgbClr val="007DC5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spc="100" dirty="0">
                <a:solidFill>
                  <a:schemeClr val="tx2">
                    <a:lumMod val="90000"/>
                    <a:lumOff val="10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David" panose="020E0502060401010101" pitchFamily="34" charset="-79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98298" y="5658713"/>
            <a:ext cx="6928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Фонд и </a:t>
            </a:r>
            <a:r>
              <a:rPr lang="ru-RU" sz="16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регион заключают </a:t>
            </a:r>
            <a:r>
              <a:rPr lang="ru-RU" sz="1600" dirty="0">
                <a:latin typeface="PT Sans" panose="020B0503020203020204" pitchFamily="34" charset="-52"/>
                <a:ea typeface="PT Sans" panose="020B0503020203020204" pitchFamily="34" charset="-52"/>
              </a:rPr>
              <a:t>соглашение о софинансировании</a:t>
            </a:r>
          </a:p>
        </p:txBody>
      </p:sp>
    </p:spTree>
    <p:extLst>
      <p:ext uri="{BB962C8B-B14F-4D97-AF65-F5344CB8AC3E}">
        <p14:creationId xmlns:p14="http://schemas.microsoft.com/office/powerpoint/2010/main" val="337418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31801" y="144993"/>
            <a:ext cx="7719284" cy="54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 fontAlgn="ctr"/>
            <a:r>
              <a:rPr lang="ru-RU" dirty="0">
                <a:solidFill>
                  <a:srgbClr val="0070C0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Софинансирование Фондом объектов инфраструктуры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31801" y="767518"/>
            <a:ext cx="8381999" cy="312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ctr"/>
            <a:r>
              <a:rPr lang="ru-RU" sz="1200" dirty="0" smtClean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По </a:t>
            </a:r>
            <a:r>
              <a:rPr lang="ru-RU" sz="12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состоянию на </a:t>
            </a:r>
            <a:r>
              <a:rPr lang="ru-RU" sz="1200" dirty="0" smtClean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26.02.2018 заключены 28 соглашений </a:t>
            </a:r>
            <a:r>
              <a:rPr lang="ru-RU" sz="1200" dirty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о софинансировании </a:t>
            </a:r>
            <a:r>
              <a:rPr lang="ru-RU" sz="1200" dirty="0" smtClean="0">
                <a:solidFill>
                  <a:srgbClr val="7EC24A"/>
                </a:solidFill>
                <a:latin typeface="PT Sans" panose="020B0503020203020204" pitchFamily="34" charset="-52"/>
                <a:ea typeface="PT Sans" panose="020B0503020203020204" pitchFamily="34" charset="-52"/>
                <a:cs typeface="Arial" panose="020B0604020202020204" pitchFamily="34" charset="0"/>
              </a:rPr>
              <a:t>инфраструктуры</a:t>
            </a:r>
            <a:endParaRPr lang="ru-RU" sz="1200" dirty="0">
              <a:solidFill>
                <a:srgbClr val="7EC24A"/>
              </a:solidFill>
              <a:latin typeface="PT Sans" panose="020B0503020203020204" pitchFamily="34" charset="-52"/>
              <a:ea typeface="PT Sans" panose="020B0503020203020204" pitchFamily="34" charset="-52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6750" y="1253067"/>
            <a:ext cx="7327050" cy="421363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47898" y="1343788"/>
            <a:ext cx="1425773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РЕСПУБЛИКА КАРЕЛИЯ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 flipV="1">
            <a:off x="2531615" y="1612136"/>
            <a:ext cx="259232" cy="816065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818728" y="1612136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2272383" y="2101774"/>
            <a:ext cx="259232" cy="816065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559496" y="2101774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13" name="Прямоугольник 12"/>
          <p:cNvSpPr/>
          <p:nvPr/>
        </p:nvSpPr>
        <p:spPr>
          <a:xfrm>
            <a:off x="1105841" y="1854921"/>
            <a:ext cx="1425773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ВОЛОГОДСКАЯ ОБЛАСТЬ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431801" y="3196672"/>
            <a:ext cx="2099815" cy="19538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15" name="Прямоугольник 14"/>
          <p:cNvSpPr/>
          <p:nvPr/>
        </p:nvSpPr>
        <p:spPr>
          <a:xfrm>
            <a:off x="237855" y="2986225"/>
            <a:ext cx="162019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ВЛАДИМИРСКАЯ ОБЛАСТЬ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3050078" y="1601819"/>
            <a:ext cx="345542" cy="161399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388296" y="1612136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18" name="Прямоугольник 17"/>
          <p:cNvSpPr/>
          <p:nvPr/>
        </p:nvSpPr>
        <p:spPr>
          <a:xfrm>
            <a:off x="3295581" y="1376049"/>
            <a:ext cx="1425773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КИРОВСКАЯ ОБЛАСТЬ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574907" y="3614097"/>
            <a:ext cx="910855" cy="2059722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919196" y="3606889"/>
            <a:ext cx="1022847" cy="2208934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790846" y="3831374"/>
            <a:ext cx="392392" cy="881808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2790846" y="4713182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222930" y="5814176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570484" y="5673819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2408971" y="3496723"/>
            <a:ext cx="711690" cy="1791742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2408972" y="5288465"/>
            <a:ext cx="1474957" cy="1397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31" name="Прямоугольник 30"/>
          <p:cNvSpPr/>
          <p:nvPr/>
        </p:nvSpPr>
        <p:spPr>
          <a:xfrm>
            <a:off x="453865" y="5602409"/>
            <a:ext cx="160201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РЕСПУБЛИКА ТАТАРСТАН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618191" y="4381889"/>
            <a:ext cx="1425773" cy="361848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РЕСПУБЛИКА БАШКОРТОСТАН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160784" y="5396586"/>
            <a:ext cx="1551793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PT Sans" panose="020B0503020203020204" pitchFamily="34" charset="-52"/>
              <a:ea typeface="PT Sans" panose="020B0503020203020204" pitchFamily="34" charset="-5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СВЕРДЛОВСКАЯ ОБЛАСТЬ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317447" y="5087555"/>
            <a:ext cx="1726517" cy="284348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УДМУРТСКАЯ</a:t>
            </a:r>
            <a:r>
              <a:rPr kumimoji="0" lang="ru-RU" sz="800" b="1" i="0" u="none" strike="noStrike" kern="0" cap="none" spc="0" normalizeH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 </a:t>
            </a: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РЕСПУБЛИКА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78669" y="1964654"/>
            <a:ext cx="1425773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1935816" y="4496988"/>
            <a:ext cx="129896" cy="27703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66740" y="4774017"/>
            <a:ext cx="117669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46" name="Прямоугольник 45"/>
          <p:cNvSpPr/>
          <p:nvPr/>
        </p:nvSpPr>
        <p:spPr>
          <a:xfrm>
            <a:off x="482370" y="4546375"/>
            <a:ext cx="160201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РЕСПУБЛИКА ДАГЕСТАН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1818728" y="3466614"/>
            <a:ext cx="938971" cy="2021621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642031" y="5488235"/>
            <a:ext cx="117669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49" name="Прямоугольник 48"/>
          <p:cNvSpPr/>
          <p:nvPr/>
        </p:nvSpPr>
        <p:spPr>
          <a:xfrm>
            <a:off x="304832" y="5232052"/>
            <a:ext cx="160201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ЧУВАШСКАЯ РЕСПУБЛИКА</a:t>
            </a: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3712578" y="4433686"/>
            <a:ext cx="1012206" cy="1517205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3712578" y="5944594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54" name="Прямоугольник 53"/>
          <p:cNvSpPr/>
          <p:nvPr/>
        </p:nvSpPr>
        <p:spPr>
          <a:xfrm>
            <a:off x="3791555" y="5712893"/>
            <a:ext cx="153615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КЕМЕРОВСКАЯ ОБЛАСТЬ</a:t>
            </a: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V="1">
            <a:off x="3089920" y="4534444"/>
            <a:ext cx="1210174" cy="1708906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3103251" y="6243350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61" name="Прямоугольник 60"/>
          <p:cNvSpPr/>
          <p:nvPr/>
        </p:nvSpPr>
        <p:spPr>
          <a:xfrm>
            <a:off x="2926928" y="6030198"/>
            <a:ext cx="153615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АЛТАЙСКИЙ</a:t>
            </a:r>
            <a:r>
              <a:rPr kumimoji="0" lang="ru-RU" sz="800" b="1" i="0" u="none" strike="noStrike" kern="0" cap="none" spc="0" normalizeH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 КРАЙ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 flipV="1">
            <a:off x="1624377" y="2777321"/>
            <a:ext cx="1023480" cy="369501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926936" y="2777321"/>
            <a:ext cx="71288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65" name="Прямоугольник 64"/>
          <p:cNvSpPr/>
          <p:nvPr/>
        </p:nvSpPr>
        <p:spPr>
          <a:xfrm>
            <a:off x="530330" y="2516179"/>
            <a:ext cx="1425773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ИВАНОВСКАЯ ОБЛАСТЬ</a:t>
            </a:r>
          </a:p>
        </p:txBody>
      </p:sp>
      <p:sp>
        <p:nvSpPr>
          <p:cNvPr id="50" name="Текст 2"/>
          <p:cNvSpPr txBox="1">
            <a:spLocks/>
          </p:cNvSpPr>
          <p:nvPr/>
        </p:nvSpPr>
        <p:spPr>
          <a:xfrm>
            <a:off x="8261150" y="120653"/>
            <a:ext cx="5842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7DC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0</a:t>
            </a:r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8</a:t>
            </a:r>
            <a:endParaRPr lang="ru-RU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H="1">
            <a:off x="1659067" y="3654629"/>
            <a:ext cx="1036693" cy="690657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93901" y="4343480"/>
            <a:ext cx="117669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56" name="Прямоугольник 55"/>
          <p:cNvSpPr/>
          <p:nvPr/>
        </p:nvSpPr>
        <p:spPr>
          <a:xfrm>
            <a:off x="251621" y="4118798"/>
            <a:ext cx="160201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УЛЬЯНОВСКАЯ</a:t>
            </a:r>
            <a:r>
              <a:rPr kumimoji="0" lang="ru-RU" sz="800" b="1" i="0" u="none" strike="noStrike" kern="0" cap="none" spc="0" normalizeH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 ОБЛАСТЬ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2703204" y="4043301"/>
            <a:ext cx="542920" cy="1001161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63" name="Прямоугольник 62"/>
          <p:cNvSpPr/>
          <p:nvPr/>
        </p:nvSpPr>
        <p:spPr>
          <a:xfrm>
            <a:off x="2612090" y="4835118"/>
            <a:ext cx="153615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ЧЕЛЯБИНСКАЯ </a:t>
            </a: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ОБЛАСТЬ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H="1">
            <a:off x="2707232" y="5044462"/>
            <a:ext cx="117669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323240" y="3464810"/>
            <a:ext cx="2020648" cy="1826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70" name="Прямоугольник 69"/>
          <p:cNvSpPr/>
          <p:nvPr/>
        </p:nvSpPr>
        <p:spPr>
          <a:xfrm>
            <a:off x="96202" y="3240933"/>
            <a:ext cx="160201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ТАМБОВСКАЯ</a:t>
            </a:r>
            <a:r>
              <a:rPr kumimoji="0" lang="ru-RU" sz="800" b="1" i="0" u="none" strike="noStrike" kern="0" cap="none" spc="0" normalizeH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 ОБЛАСТЬ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H="1">
            <a:off x="1596181" y="3556686"/>
            <a:ext cx="900402" cy="447938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483052" y="3999957"/>
            <a:ext cx="1096321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3703094" y="5602409"/>
            <a:ext cx="1176697" cy="0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71" name="Прямоугольник 70"/>
          <p:cNvSpPr/>
          <p:nvPr/>
        </p:nvSpPr>
        <p:spPr>
          <a:xfrm>
            <a:off x="25152" y="3825309"/>
            <a:ext cx="1868247" cy="24451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ПЕНЗЕНСКАЯ</a:t>
            </a:r>
            <a:r>
              <a:rPr kumimoji="0" lang="ru-RU" sz="800" b="1" i="0" u="none" strike="noStrike" kern="0" cap="none" spc="0" normalizeH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 ОБЛАСТЬ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V="1">
            <a:off x="3696613" y="4096080"/>
            <a:ext cx="1012206" cy="1517205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74" name="Прямоугольник 73"/>
          <p:cNvSpPr/>
          <p:nvPr/>
        </p:nvSpPr>
        <p:spPr>
          <a:xfrm>
            <a:off x="3758831" y="5376138"/>
            <a:ext cx="153615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kern="0" noProof="0" dirty="0" smtClean="0">
                <a:solidFill>
                  <a:srgbClr val="002960">
                    <a:lumMod val="90000"/>
                    <a:lumOff val="10000"/>
                  </a:srgb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ТОМ</a:t>
            </a: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СКАЯ </a:t>
            </a:r>
            <a:r>
              <a:rPr kumimoji="0" lang="ru-RU" sz="800" b="1" i="0" u="none" strike="noStrike" kern="0" cap="none" spc="0" normalizeH="0" baseline="0" noProof="0" dirty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ОБЛАСТЬ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flipV="1">
            <a:off x="1388464" y="3517954"/>
            <a:ext cx="782617" cy="213716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cxnSp>
        <p:nvCxnSpPr>
          <p:cNvPr id="76" name="Прямая соединительная линия 75"/>
          <p:cNvCxnSpPr/>
          <p:nvPr/>
        </p:nvCxnSpPr>
        <p:spPr>
          <a:xfrm flipH="1" flipV="1">
            <a:off x="445537" y="3724991"/>
            <a:ext cx="954018" cy="2869"/>
          </a:xfrm>
          <a:prstGeom prst="line">
            <a:avLst/>
          </a:prstGeom>
          <a:noFill/>
          <a:ln w="9525" cap="flat" cmpd="sng" algn="ctr">
            <a:solidFill>
              <a:srgbClr val="969696"/>
            </a:solidFill>
            <a:prstDash val="solid"/>
          </a:ln>
          <a:effectLst/>
        </p:spPr>
      </p:cxnSp>
      <p:sp>
        <p:nvSpPr>
          <p:cNvPr id="78" name="Прямоугольник 77"/>
          <p:cNvSpPr/>
          <p:nvPr/>
        </p:nvSpPr>
        <p:spPr>
          <a:xfrm>
            <a:off x="-56070" y="3530670"/>
            <a:ext cx="1602017" cy="2611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>
                    <a:lumMod val="90000"/>
                    <a:lumOff val="10000"/>
                  </a:srgbClr>
                </a:solidFill>
                <a:effectLst/>
                <a:uLnTx/>
                <a:uFillTx/>
                <a:latin typeface="PT Sans" panose="020B0503020203020204" pitchFamily="34" charset="-52"/>
                <a:ea typeface="PT Sans" panose="020B0503020203020204" pitchFamily="34" charset="-52"/>
              </a:rPr>
              <a:t>ВОРОНЕЖСКАЯ ОБЛАСТЬ</a:t>
            </a:r>
            <a:endParaRPr kumimoji="0" lang="ru-RU" sz="800" b="1" i="0" u="none" strike="noStrike" kern="0" cap="none" spc="0" normalizeH="0" baseline="0" noProof="0" dirty="0">
              <a:ln>
                <a:noFill/>
              </a:ln>
              <a:solidFill>
                <a:srgbClr val="002960">
                  <a:lumMod val="90000"/>
                  <a:lumOff val="10000"/>
                </a:srgbClr>
              </a:solidFill>
              <a:effectLst/>
              <a:uLnTx/>
              <a:uFillTx/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14104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23520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Финансирование инвестиционных проектов</a:t>
            </a:r>
          </a:p>
        </p:txBody>
      </p:sp>
    </p:spTree>
    <p:extLst>
      <p:ext uri="{BB962C8B-B14F-4D97-AF65-F5344CB8AC3E}">
        <p14:creationId xmlns:p14="http://schemas.microsoft.com/office/powerpoint/2010/main" val="2360578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7F7F7F"/>
      </a:dk1>
      <a:lt1>
        <a:sysClr val="window" lastClr="FFFFFF"/>
      </a:lt1>
      <a:dk2>
        <a:srgbClr val="44546A"/>
      </a:dk2>
      <a:lt2>
        <a:srgbClr val="E7E6E6"/>
      </a:lt2>
      <a:accent1>
        <a:srgbClr val="0563C1"/>
      </a:accent1>
      <a:accent2>
        <a:srgbClr val="00B05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Mnew.potx [только чтение]" id="{F09E3371-3C84-4DE1-8446-FF3A385C4F5C}" vid="{F0AC1FAB-E272-4EE3-918F-BCAE38255C7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FRMnew (002)</Template>
  <TotalTime>1665</TotalTime>
  <Words>1418</Words>
  <Application>Microsoft Office PowerPoint</Application>
  <PresentationFormat>Экран (4:3)</PresentationFormat>
  <Paragraphs>263</Paragraphs>
  <Slides>24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6" baseType="lpstr">
      <vt:lpstr>Arial</vt:lpstr>
      <vt:lpstr>Arial Narrow</vt:lpstr>
      <vt:lpstr>Calibri</vt:lpstr>
      <vt:lpstr>Calibri Light</vt:lpstr>
      <vt:lpstr>David</vt:lpstr>
      <vt:lpstr>Helvetica Neue</vt:lpstr>
      <vt:lpstr>PT Sans</vt:lpstr>
      <vt:lpstr>Segoe UI</vt:lpstr>
      <vt:lpstr>Tahoma</vt:lpstr>
      <vt:lpstr>Times New Roman</vt:lpstr>
      <vt:lpstr>Wingdings</vt:lpstr>
      <vt:lpstr>Тема Office</vt:lpstr>
      <vt:lpstr>Фонд развития моногородов</vt:lpstr>
      <vt:lpstr>О Фонде развития  моногородов</vt:lpstr>
      <vt:lpstr>Предмет деятельности</vt:lpstr>
      <vt:lpstr>Презентация PowerPoint</vt:lpstr>
      <vt:lpstr>Софинансирование расходов региона на инфраструктурные проекты</vt:lpstr>
      <vt:lpstr>Софинансирование Фондом объектов инфраструктуры</vt:lpstr>
      <vt:lpstr>Получение поддержки Фонда для строительства инфраструктуры </vt:lpstr>
      <vt:lpstr>Софинансирование Фондом объектов инфраструктуры</vt:lpstr>
      <vt:lpstr>Финансирование инвестиционных проектов</vt:lpstr>
      <vt:lpstr>Параметры участия Фонда</vt:lpstr>
      <vt:lpstr>Требования к заемщику</vt:lpstr>
      <vt:lpstr>Рассмотрение заявки на участие Фонда в инвестиционном проекте</vt:lpstr>
      <vt:lpstr>Взаимодействие АО «Корпорация МСП» с Фондом</vt:lpstr>
      <vt:lpstr>Подготовка проектных команд</vt:lpstr>
      <vt:lpstr>Формирование проектных команд  и организация их обучения</vt:lpstr>
      <vt:lpstr>Проектный офис</vt:lpstr>
      <vt:lpstr>Выполнение функций проектного офиса  по проектам развития моногородов</vt:lpstr>
      <vt:lpstr>Выполнение функций проектного офиса  по проектам развития моногородов</vt:lpstr>
      <vt:lpstr>Направления деятельности Проектного офиса</vt:lpstr>
      <vt:lpstr>Презентация PowerPoint</vt:lpstr>
      <vt:lpstr>Комплексная поддержка Фонда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Мишина Анна Константиновна</dc:creator>
  <cp:lastModifiedBy>Кошелев Алексей Вячеславович</cp:lastModifiedBy>
  <cp:revision>122</cp:revision>
  <cp:lastPrinted>2017-08-31T10:26:11Z</cp:lastPrinted>
  <dcterms:created xsi:type="dcterms:W3CDTF">2017-07-07T07:55:37Z</dcterms:created>
  <dcterms:modified xsi:type="dcterms:W3CDTF">2018-02-26T15:33:47Z</dcterms:modified>
</cp:coreProperties>
</file>